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2" r:id="rId5"/>
    <p:sldId id="265" r:id="rId6"/>
    <p:sldId id="268" r:id="rId7"/>
    <p:sldId id="347" r:id="rId8"/>
    <p:sldId id="348" r:id="rId9"/>
    <p:sldId id="350" r:id="rId10"/>
    <p:sldId id="277" r:id="rId11"/>
    <p:sldId id="352" r:id="rId12"/>
    <p:sldId id="289" r:id="rId13"/>
    <p:sldId id="364" r:id="rId14"/>
    <p:sldId id="353" r:id="rId15"/>
    <p:sldId id="356" r:id="rId16"/>
    <p:sldId id="354" r:id="rId17"/>
    <p:sldId id="355" r:id="rId18"/>
    <p:sldId id="357" r:id="rId19"/>
    <p:sldId id="358" r:id="rId20"/>
    <p:sldId id="359" r:id="rId21"/>
    <p:sldId id="360" r:id="rId22"/>
    <p:sldId id="362" r:id="rId23"/>
    <p:sldId id="331" r:id="rId24"/>
    <p:sldId id="332" r:id="rId25"/>
    <p:sldId id="316" r:id="rId26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44" autoAdjust="0"/>
    <p:restoredTop sz="0"/>
  </p:normalViewPr>
  <p:slideViewPr>
    <p:cSldViewPr>
      <p:cViewPr varScale="1">
        <p:scale>
          <a:sx n="49" d="100"/>
          <a:sy n="49" d="100"/>
        </p:scale>
        <p:origin x="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69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BDB82-0386-4523-B857-932E8DDB9A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D54C4-A9AE-4C5C-9043-EC9AB694C8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53C70-2AF2-4924-B61D-86D129BFE6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53C70-2AF2-4924-B61D-86D129BFE6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53C70-2AF2-4924-B61D-86D129BFE6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MiSans" panose="00000500000000000000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94BC7-A3C7-4A13-9752-ED9C107D9EA2}" type="slidenum">
              <a:rPr lang="en-US" smtClean="0">
                <a:ea typeface="MiSans" panose="00000500000000000000" pitchFamily="2" charset="-122"/>
              </a:rPr>
            </a:fld>
            <a:endParaRPr lang="en-US">
              <a:ea typeface="MiSans" panose="00000500000000000000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E25F-8BC0-4BE2-A57A-787CA670B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53C70-2AF2-4924-B61D-86D129BFE6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712788"/>
            <a:ext cx="3429000" cy="1930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87354-5AD0-3C4F-861B-21D4C72BE2A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53C70-2AF2-4924-B61D-86D129BFE6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53C70-2AF2-4924-B61D-86D129BFE6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2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tags" Target="../tags/tag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tags" Target="../tags/tag5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8.xml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9.png"/><Relationship Id="rId4" Type="http://schemas.openxmlformats.org/officeDocument/2006/relationships/tags" Target="../tags/tag8.xml"/><Relationship Id="rId3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1"/>
          <p:cNvSpPr/>
          <p:nvPr/>
        </p:nvSpPr>
        <p:spPr>
          <a:xfrm>
            <a:off x="2440711" y="1585913"/>
            <a:ext cx="9751289" cy="368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40" name="12"/>
          <p:cNvGrpSpPr/>
          <p:nvPr/>
        </p:nvGrpSpPr>
        <p:grpSpPr>
          <a:xfrm flipH="1">
            <a:off x="630427" y="789590"/>
            <a:ext cx="4239015" cy="5057465"/>
            <a:chOff x="5491918" y="611242"/>
            <a:chExt cx="3179261" cy="3793099"/>
          </a:xfrm>
        </p:grpSpPr>
        <p:sp>
          <p:nvSpPr>
            <p:cNvPr id="41" name="12-1"/>
            <p:cNvSpPr/>
            <p:nvPr/>
          </p:nvSpPr>
          <p:spPr>
            <a:xfrm rot="18900000" flipH="1">
              <a:off x="5633781" y="611242"/>
              <a:ext cx="2109865" cy="150197"/>
            </a:xfrm>
            <a:custGeom>
              <a:avLst/>
              <a:gdLst>
                <a:gd name="connsiteX0" fmla="*/ 150197 w 2109865"/>
                <a:gd name="connsiteY0" fmla="*/ 0 h 150197"/>
                <a:gd name="connsiteX1" fmla="*/ 0 w 2109865"/>
                <a:gd name="connsiteY1" fmla="*/ 150197 h 150197"/>
                <a:gd name="connsiteX2" fmla="*/ 2109865 w 2109865"/>
                <a:gd name="connsiteY2" fmla="*/ 150197 h 150197"/>
                <a:gd name="connsiteX3" fmla="*/ 2109865 w 2109865"/>
                <a:gd name="connsiteY3" fmla="*/ 0 h 15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9865" h="150197">
                  <a:moveTo>
                    <a:pt x="150197" y="0"/>
                  </a:moveTo>
                  <a:lnTo>
                    <a:pt x="0" y="150197"/>
                  </a:lnTo>
                  <a:lnTo>
                    <a:pt x="2109865" y="150197"/>
                  </a:lnTo>
                  <a:lnTo>
                    <a:pt x="2109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2" name="12-2"/>
            <p:cNvSpPr/>
            <p:nvPr/>
          </p:nvSpPr>
          <p:spPr>
            <a:xfrm rot="18900000" flipH="1">
              <a:off x="5491918" y="842630"/>
              <a:ext cx="3179261" cy="3179261"/>
            </a:xfrm>
            <a:prstGeom prst="donut">
              <a:avLst>
                <a:gd name="adj" fmla="val 51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3" name="12-3"/>
            <p:cNvSpPr/>
            <p:nvPr/>
          </p:nvSpPr>
          <p:spPr>
            <a:xfrm rot="18900000" flipH="1">
              <a:off x="6086833" y="4254144"/>
              <a:ext cx="2453266" cy="150197"/>
            </a:xfrm>
            <a:custGeom>
              <a:avLst/>
              <a:gdLst>
                <a:gd name="connsiteX0" fmla="*/ 0 w 2453266"/>
                <a:gd name="connsiteY0" fmla="*/ 0 h 150197"/>
                <a:gd name="connsiteX1" fmla="*/ 0 w 2453266"/>
                <a:gd name="connsiteY1" fmla="*/ 150197 h 150197"/>
                <a:gd name="connsiteX2" fmla="*/ 2303068 w 2453266"/>
                <a:gd name="connsiteY2" fmla="*/ 150197 h 150197"/>
                <a:gd name="connsiteX3" fmla="*/ 2453266 w 2453266"/>
                <a:gd name="connsiteY3" fmla="*/ 0 h 15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266" h="150197">
                  <a:moveTo>
                    <a:pt x="0" y="0"/>
                  </a:moveTo>
                  <a:lnTo>
                    <a:pt x="0" y="150197"/>
                  </a:lnTo>
                  <a:lnTo>
                    <a:pt x="2303068" y="150197"/>
                  </a:lnTo>
                  <a:lnTo>
                    <a:pt x="2453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92" name="13"/>
          <p:cNvGrpSpPr/>
          <p:nvPr/>
        </p:nvGrpSpPr>
        <p:grpSpPr>
          <a:xfrm flipH="1">
            <a:off x="478618" y="4519639"/>
            <a:ext cx="1126689" cy="1963656"/>
            <a:chOff x="7585156" y="3333750"/>
            <a:chExt cx="1025444" cy="1787202"/>
          </a:xfrm>
        </p:grpSpPr>
        <p:cxnSp>
          <p:nvCxnSpPr>
            <p:cNvPr id="93" name="13-1"/>
            <p:cNvCxnSpPr/>
            <p:nvPr/>
          </p:nvCxnSpPr>
          <p:spPr>
            <a:xfrm flipV="1">
              <a:off x="7703970" y="4326353"/>
              <a:ext cx="783902" cy="7945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13-2"/>
            <p:cNvCxnSpPr/>
            <p:nvPr/>
          </p:nvCxnSpPr>
          <p:spPr>
            <a:xfrm flipV="1">
              <a:off x="7585156" y="3333750"/>
              <a:ext cx="1025444" cy="10394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14"/>
          <p:cNvSpPr/>
          <p:nvPr/>
        </p:nvSpPr>
        <p:spPr>
          <a:xfrm rot="17400504" flipH="1">
            <a:off x="828908" y="1298929"/>
            <a:ext cx="3842052" cy="3842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99" name="15"/>
          <p:cNvSpPr/>
          <p:nvPr/>
        </p:nvSpPr>
        <p:spPr>
          <a:xfrm rot="2700000">
            <a:off x="1085084" y="1552764"/>
            <a:ext cx="3329700" cy="332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02" name="17"/>
          <p:cNvSpPr txBox="1"/>
          <p:nvPr/>
        </p:nvSpPr>
        <p:spPr>
          <a:xfrm rot="2760000">
            <a:off x="23269" y="5377490"/>
            <a:ext cx="2037385" cy="47879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kern="100" dirty="0">
                <a:solidFill>
                  <a:srgbClr val="0076E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TRAVEL</a:t>
            </a:r>
            <a:endParaRPr kumimoji="0" lang="en-US" altLang="zh-CN" sz="2200" b="0" i="0" u="none" strike="noStrike" kern="100" cap="none" spc="0" normalizeH="0" baseline="0" noProof="0" dirty="0">
              <a:ln>
                <a:noFill/>
              </a:ln>
              <a:solidFill>
                <a:srgbClr val="0076E4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112" name="111"/>
          <p:cNvGrpSpPr/>
          <p:nvPr/>
        </p:nvGrpSpPr>
        <p:grpSpPr>
          <a:xfrm>
            <a:off x="11275788" y="356321"/>
            <a:ext cx="533400" cy="533400"/>
            <a:chOff x="161131" y="365125"/>
            <a:chExt cx="533400" cy="533400"/>
          </a:xfrm>
        </p:grpSpPr>
        <p:sp>
          <p:nvSpPr>
            <p:cNvPr id="113" name="111-1"/>
            <p:cNvSpPr/>
            <p:nvPr userDrawn="1"/>
          </p:nvSpPr>
          <p:spPr>
            <a:xfrm>
              <a:off x="161131" y="365125"/>
              <a:ext cx="381000" cy="381000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14" name="111-2"/>
            <p:cNvSpPr/>
            <p:nvPr userDrawn="1"/>
          </p:nvSpPr>
          <p:spPr>
            <a:xfrm>
              <a:off x="313531" y="517525"/>
              <a:ext cx="381000" cy="381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24" name="13"/>
          <p:cNvSpPr txBox="1"/>
          <p:nvPr/>
        </p:nvSpPr>
        <p:spPr>
          <a:xfrm>
            <a:off x="5480827" y="3509664"/>
            <a:ext cx="5337649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1" i="0" u="none" strike="noStrike" kern="1200" cap="none" spc="10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63500" dist="254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总体</a:t>
            </a:r>
            <a:r>
              <a:rPr kumimoji="0" lang="zh-CN" altLang="en-US" sz="5000" b="1" i="0" u="none" strike="noStrike" kern="1200" cap="none" spc="10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63500" dist="254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设计报告</a:t>
            </a:r>
            <a:endParaRPr kumimoji="0" lang="zh-CN" altLang="en-US" sz="5000" b="1" i="0" u="none" strike="noStrike" kern="1200" cap="none" spc="100" normalizeH="0" baseline="0" noProof="0">
              <a:ln>
                <a:noFill/>
              </a:ln>
              <a:solidFill>
                <a:schemeClr val="bg1"/>
              </a:solidFill>
              <a:effectLst>
                <a:outerShdw blurRad="63500" dist="25400" dir="2700000" algn="tl">
                  <a:schemeClr val="accent1">
                    <a:lumMod val="50000"/>
                    <a:alpha val="43000"/>
                  </a:schemeClr>
                </a:outerShdw>
              </a:effectLst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5" name="14"/>
          <p:cNvSpPr txBox="1"/>
          <p:nvPr/>
        </p:nvSpPr>
        <p:spPr>
          <a:xfrm>
            <a:off x="5480827" y="4348414"/>
            <a:ext cx="5300276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E</a:t>
            </a:r>
            <a:endParaRPr kumimoji="0" lang="zh-CN" altLang="en-US" sz="1000" b="0" i="0" u="none" strike="noStrike" kern="1200" cap="none" spc="1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6" name="15"/>
          <p:cNvSpPr txBox="1"/>
          <p:nvPr/>
        </p:nvSpPr>
        <p:spPr>
          <a:xfrm>
            <a:off x="4944110" y="2132965"/>
            <a:ext cx="6680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“</a:t>
            </a:r>
            <a:r>
              <a:rPr kumimoji="0" lang="zh-CN" altLang="en-US" sz="6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爱游</a:t>
            </a:r>
            <a:r>
              <a:rPr kumimoji="0" lang="en-US" altLang="zh-CN" sz="6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”</a:t>
            </a:r>
            <a:r>
              <a:rPr kumimoji="0" lang="zh-CN" altLang="en-US" sz="6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小程序</a:t>
            </a:r>
            <a:endParaRPr kumimoji="0" lang="zh-CN" altLang="en-US" sz="6600" i="0" u="none" strike="noStrike" kern="1200" cap="none" spc="100" normalizeH="0" baseline="0" noProof="0">
              <a:ln>
                <a:noFill/>
              </a:ln>
              <a:solidFill>
                <a:schemeClr val="accent2"/>
              </a:solidFill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cxnSp>
        <p:nvCxnSpPr>
          <p:cNvPr id="28" name="17"/>
          <p:cNvCxnSpPr/>
          <p:nvPr/>
        </p:nvCxnSpPr>
        <p:spPr>
          <a:xfrm flipH="1">
            <a:off x="5232542" y="2276796"/>
            <a:ext cx="0" cy="22967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/>
        </p:nvSpPr>
        <p:spPr>
          <a:xfrm>
            <a:off x="1266796" y="1721331"/>
            <a:ext cx="2979424" cy="2979424"/>
          </a:xfrm>
          <a:custGeom>
            <a:avLst/>
            <a:gdLst>
              <a:gd name="connsiteX0" fmla="*/ 1489712 w 2979424"/>
              <a:gd name="connsiteY0" fmla="*/ 0 h 2979424"/>
              <a:gd name="connsiteX1" fmla="*/ 2543098 w 2979424"/>
              <a:gd name="connsiteY1" fmla="*/ 436327 h 2979424"/>
              <a:gd name="connsiteX2" fmla="*/ 2543098 w 2979424"/>
              <a:gd name="connsiteY2" fmla="*/ 2543098 h 2979424"/>
              <a:gd name="connsiteX3" fmla="*/ 436327 w 2979424"/>
              <a:gd name="connsiteY3" fmla="*/ 2543098 h 2979424"/>
              <a:gd name="connsiteX4" fmla="*/ 436327 w 2979424"/>
              <a:gd name="connsiteY4" fmla="*/ 436327 h 2979424"/>
              <a:gd name="connsiteX5" fmla="*/ 1489712 w 2979424"/>
              <a:gd name="connsiteY5" fmla="*/ 0 h 297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9424" h="2979424">
                <a:moveTo>
                  <a:pt x="1489712" y="0"/>
                </a:moveTo>
                <a:cubicBezTo>
                  <a:pt x="1870963" y="0"/>
                  <a:pt x="2252214" y="145442"/>
                  <a:pt x="2543098" y="436327"/>
                </a:cubicBezTo>
                <a:cubicBezTo>
                  <a:pt x="3124866" y="1018095"/>
                  <a:pt x="3124866" y="1961329"/>
                  <a:pt x="2543098" y="2543098"/>
                </a:cubicBezTo>
                <a:cubicBezTo>
                  <a:pt x="1961329" y="3124866"/>
                  <a:pt x="1018095" y="3124866"/>
                  <a:pt x="436327" y="2543098"/>
                </a:cubicBezTo>
                <a:cubicBezTo>
                  <a:pt x="-145442" y="1961329"/>
                  <a:pt x="-145442" y="1018095"/>
                  <a:pt x="436327" y="436327"/>
                </a:cubicBezTo>
                <a:cubicBezTo>
                  <a:pt x="727211" y="145442"/>
                  <a:pt x="1108462" y="0"/>
                  <a:pt x="1489712" y="0"/>
                </a:cubicBezTo>
                <a:close/>
              </a:path>
            </a:pathLst>
          </a:custGeom>
          <a:blipFill>
            <a:blip r:embed="rId1"/>
            <a:stretch>
              <a:fillRect l="-25136" r="-2492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8955" y="54457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组成员：</a:t>
            </a:r>
            <a:r>
              <a:rPr lang="zh-CN" altLang="en-US"/>
              <a:t>李昊阳</a:t>
            </a:r>
            <a:endParaRPr lang="zh-CN" altLang="en-US"/>
          </a:p>
          <a:p>
            <a:r>
              <a:rPr lang="en-US" altLang="zh-CN"/>
              <a:t>            </a:t>
            </a:r>
            <a:r>
              <a:rPr lang="zh-CN" altLang="en-US"/>
              <a:t>黄育锋</a:t>
            </a:r>
            <a:endParaRPr lang="zh-CN" altLang="en-US"/>
          </a:p>
          <a:p>
            <a:r>
              <a:rPr lang="en-US" altLang="zh-CN"/>
              <a:t>            </a:t>
            </a:r>
            <a:r>
              <a:rPr lang="zh-CN" altLang="en-US"/>
              <a:t>陈芋彤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1"/>
          <p:cNvSpPr/>
          <p:nvPr/>
        </p:nvSpPr>
        <p:spPr>
          <a:xfrm>
            <a:off x="0" y="3958874"/>
            <a:ext cx="12192000" cy="289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9" name="12"/>
          <p:cNvGrpSpPr/>
          <p:nvPr/>
        </p:nvGrpSpPr>
        <p:grpSpPr>
          <a:xfrm>
            <a:off x="5375842" y="2078158"/>
            <a:ext cx="5994972" cy="2361128"/>
            <a:chOff x="390267" y="1681851"/>
            <a:chExt cx="5994972" cy="2361128"/>
          </a:xfrm>
        </p:grpSpPr>
        <p:sp>
          <p:nvSpPr>
            <p:cNvPr id="31" name="12-1"/>
            <p:cNvSpPr txBox="1"/>
            <p:nvPr/>
          </p:nvSpPr>
          <p:spPr>
            <a:xfrm>
              <a:off x="390267" y="2422494"/>
              <a:ext cx="5994972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/>
              </a:pP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详细设计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4" name="12-2"/>
            <p:cNvSpPr txBox="1"/>
            <p:nvPr/>
          </p:nvSpPr>
          <p:spPr>
            <a:xfrm>
              <a:off x="593467" y="3674679"/>
              <a:ext cx="518420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120000"/>
                </a:lnSpc>
                <a:defRPr sz="1100" kern="12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各个结构模块以及</a:t>
              </a: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业务流图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5" name="12-3"/>
            <p:cNvSpPr txBox="1"/>
            <p:nvPr/>
          </p:nvSpPr>
          <p:spPr>
            <a:xfrm>
              <a:off x="593467" y="1681851"/>
              <a:ext cx="3825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PART THREE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3" name="14"/>
          <p:cNvGrpSpPr/>
          <p:nvPr/>
        </p:nvGrpSpPr>
        <p:grpSpPr>
          <a:xfrm>
            <a:off x="9985829" y="124152"/>
            <a:ext cx="2206171" cy="1160502"/>
            <a:chOff x="2694476" y="1931460"/>
            <a:chExt cx="2884566" cy="1517355"/>
          </a:xfrm>
        </p:grpSpPr>
        <p:grpSp>
          <p:nvGrpSpPr>
            <p:cNvPr id="2" name="组合 1"/>
            <p:cNvGrpSpPr/>
            <p:nvPr/>
          </p:nvGrpSpPr>
          <p:grpSpPr>
            <a:xfrm>
              <a:off x="3234896" y="1967873"/>
              <a:ext cx="2075304" cy="1461128"/>
              <a:chOff x="3234896" y="1967872"/>
              <a:chExt cx="2736610" cy="2960209"/>
            </a:xfrm>
          </p:grpSpPr>
          <p:sp>
            <p:nvSpPr>
              <p:cNvPr id="19" name="14-1"/>
              <p:cNvSpPr/>
              <p:nvPr/>
            </p:nvSpPr>
            <p:spPr>
              <a:xfrm>
                <a:off x="3535556" y="2382099"/>
                <a:ext cx="2435950" cy="2545982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dist"/>
                <a:endParaRPr lang="zh-CN" altLang="en-US" sz="1100" b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0" name="14-2"/>
              <p:cNvSpPr/>
              <p:nvPr/>
            </p:nvSpPr>
            <p:spPr>
              <a:xfrm>
                <a:off x="3234896" y="1967872"/>
                <a:ext cx="2726241" cy="284572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ctr"/>
                <a:endPara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1" name="14-3"/>
            <p:cNvSpPr txBox="1"/>
            <p:nvPr/>
          </p:nvSpPr>
          <p:spPr>
            <a:xfrm>
              <a:off x="2694476" y="1931460"/>
              <a:ext cx="2884566" cy="1517355"/>
            </a:xfrm>
            <a:prstGeom prst="parallelogram">
              <a:avLst>
                <a:gd name="adj" fmla="val 27434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i="1" spc="6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03</a:t>
              </a:r>
              <a:endParaRPr lang="zh-CN" altLang="en-US" sz="4800" i="1" spc="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8" name="16"/>
          <p:cNvSpPr/>
          <p:nvPr/>
        </p:nvSpPr>
        <p:spPr>
          <a:xfrm>
            <a:off x="4007761" y="-39186"/>
            <a:ext cx="1275992" cy="6858000"/>
          </a:xfrm>
          <a:prstGeom prst="parallelogram">
            <a:avLst>
              <a:gd name="adj" fmla="val 641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17"/>
          <p:cNvSpPr/>
          <p:nvPr/>
        </p:nvSpPr>
        <p:spPr>
          <a:xfrm>
            <a:off x="4007761" y="3998058"/>
            <a:ext cx="794408" cy="2899128"/>
          </a:xfrm>
          <a:prstGeom prst="parallelogram">
            <a:avLst>
              <a:gd name="adj" fmla="val 438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0" name="18"/>
          <p:cNvSpPr/>
          <p:nvPr/>
        </p:nvSpPr>
        <p:spPr>
          <a:xfrm rot="5400000">
            <a:off x="-1699128" y="1699128"/>
            <a:ext cx="3958874" cy="5606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4665091" cy="6858000"/>
          </a:xfrm>
          <a:custGeom>
            <a:avLst/>
            <a:gdLst>
              <a:gd name="connsiteX0" fmla="*/ 818257 w 4665091"/>
              <a:gd name="connsiteY0" fmla="*/ 0 h 6858000"/>
              <a:gd name="connsiteX1" fmla="*/ 4665091 w 4665091"/>
              <a:gd name="connsiteY1" fmla="*/ 0 h 6858000"/>
              <a:gd name="connsiteX2" fmla="*/ 3846834 w 4665091"/>
              <a:gd name="connsiteY2" fmla="*/ 6858000 h 6858000"/>
              <a:gd name="connsiteX3" fmla="*/ 0 w 4665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091" h="6858000">
                <a:moveTo>
                  <a:pt x="818257" y="0"/>
                </a:moveTo>
                <a:lnTo>
                  <a:pt x="4665091" y="0"/>
                </a:lnTo>
                <a:lnTo>
                  <a:pt x="384683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tretch>
              <a:fillRect l="-80892" r="-804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623392" y="404664"/>
            <a:ext cx="5334000" cy="579755"/>
            <a:chOff x="623392" y="404664"/>
            <a:chExt cx="5334000" cy="579755"/>
          </a:xfrm>
        </p:grpSpPr>
        <p:grpSp>
          <p:nvGrpSpPr>
            <p:cNvPr id="68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69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70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271092" y="404664"/>
              <a:ext cx="4686300" cy="5797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HIPO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图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6" name="图片 6" descr="86e2f54433929eb565344557cb96e7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7505" y="1125220"/>
            <a:ext cx="11476990" cy="47707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911225" y="1628775"/>
            <a:ext cx="689483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模块名称：添加好友模块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输入：用户id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处理：用户1点击好友列表的中用户2，系统通过在消息记录表里的用户id项进行精确查询，搜索到该用户，可以选择添加该用户，系统会向该用户发送请求，得到确认后系统会在好友表里生成两条条信息包含两位用户的id，以及好友备注等信息。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算法描述：使用django的orm框架MySQL数据库的用户表、好友表进行查、增等处理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输出：在好友表中生成一条用户id为用户1id和一条用户id为用户1id数据</a:t>
            </a:r>
            <a:endParaRPr lang="zh-CN" b="0">
              <a:ea typeface="等线" panose="02010600030101010101" charset="-122"/>
            </a:endParaRPr>
          </a:p>
        </p:txBody>
      </p:sp>
      <p:sp>
        <p:nvSpPr>
          <p:cNvPr id="79" name="矩形: 圆角 78"/>
          <p:cNvSpPr/>
          <p:nvPr>
            <p:custDataLst>
              <p:tags r:id="rId1"/>
            </p:custDataLst>
          </p:nvPr>
        </p:nvSpPr>
        <p:spPr>
          <a:xfrm>
            <a:off x="8616315" y="2815590"/>
            <a:ext cx="2644775" cy="3449955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"/>
            </p:custDataLst>
          </p:nvPr>
        </p:nvSpPr>
        <p:spPr>
          <a:xfrm>
            <a:off x="8835437" y="5617076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添加</a:t>
            </a:r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好友界面</a:t>
            </a:r>
            <a:endParaRPr lang="zh-CN" altLang="en-US" sz="2400" b="1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23392" y="404664"/>
            <a:ext cx="3319801" cy="583565"/>
            <a:chOff x="623392" y="404664"/>
            <a:chExt cx="3319801" cy="583565"/>
          </a:xfrm>
        </p:grpSpPr>
        <p:grpSp>
          <p:nvGrpSpPr>
            <p:cNvPr id="3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5" name="111-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6" name="111-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4" name="文本框 33"/>
            <p:cNvSpPr txBox="1"/>
            <p:nvPr>
              <p:custDataLst>
                <p:tags r:id="rId5"/>
              </p:custDataLst>
            </p:nvPr>
          </p:nvSpPr>
          <p:spPr>
            <a:xfrm>
              <a:off x="1321913" y="404664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结构模块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介绍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109"/>
          <a:stretch>
            <a:fillRect/>
          </a:stretch>
        </p:blipFill>
        <p:spPr>
          <a:xfrm>
            <a:off x="8616315" y="313055"/>
            <a:ext cx="2681605" cy="53613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911225" y="1628775"/>
            <a:ext cx="6894830" cy="45231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b="0">
                <a:ea typeface="等线" panose="02010600030101010101" charset="-122"/>
              </a:rPr>
              <a:t>模块名称：发送和接收消息模块</a:t>
            </a:r>
            <a:r>
              <a:rPr lang="en-US" b="0">
                <a:latin typeface="等线" panose="02010600030101010101" charset="-122"/>
                <a:cs typeface="Times New Roman" panose="02020603050405020304" charset="0"/>
              </a:rPr>
              <a:t> </a:t>
            </a:r>
            <a:r>
              <a:rPr lang="zh-CN" b="0">
                <a:ea typeface="等线" panose="02010600030101010101" charset="-122"/>
              </a:rPr>
              <a:t>输入：消息</a:t>
            </a:r>
            <a:r>
              <a:rPr lang="en-US" b="0">
                <a:latin typeface="等线" panose="02010600030101010101" charset="-122"/>
                <a:cs typeface="Times New Roman" panose="02020603050405020304" charset="0"/>
              </a:rPr>
              <a:t> </a:t>
            </a:r>
            <a:r>
              <a:rPr lang="zh-CN" b="0">
                <a:ea typeface="等线" panose="02010600030101010101" charset="-122"/>
              </a:rPr>
              <a:t>处理：用户1在好友界面点击用户2，相当于用户1输入用户2用户id系统通过在用户表里的用户id项进行精确查询，搜索到该用户，系统会将所有发送者为用户1接收者为用户2或者发送者为用户2接收者为用户1并且并非群组消息的消息进行提交到聊天界面，按发送时间进行展示，用户1向用户2发送消息，会先将聊天信息进行保存在消息记录表里生成一条信息，随后进行页面刷新，显示该条记录。</a:t>
            </a:r>
            <a:r>
              <a:rPr lang="en-US" b="0">
                <a:latin typeface="等线" panose="02010600030101010101" charset="-122"/>
                <a:cs typeface="Times New Roman" panose="02020603050405020304" charset="0"/>
              </a:rPr>
              <a:t> </a:t>
            </a:r>
            <a:r>
              <a:rPr lang="zh-CN" b="0">
                <a:ea typeface="等线" panose="02010600030101010101" charset="-122"/>
              </a:rPr>
              <a:t>算法描述：使用django的orm框架MySQL数据库的消息记录表进行查、增等处理</a:t>
            </a:r>
            <a:r>
              <a:rPr lang="en-US" b="0">
                <a:latin typeface="等线" panose="02010600030101010101" charset="-122"/>
                <a:cs typeface="Times New Roman" panose="02020603050405020304" charset="0"/>
              </a:rPr>
              <a:t> </a:t>
            </a:r>
            <a:r>
              <a:rPr lang="zh-CN" b="0">
                <a:ea typeface="等线" panose="02010600030101010101" charset="-122"/>
              </a:rPr>
              <a:t>输出：在消息记录表中生成一条用户id为用户1id包含消息内容，发送时间等信息的数据</a:t>
            </a:r>
            <a:endParaRPr lang="zh-CN" altLang="en-US" b="0">
              <a:ea typeface="等线" panose="02010600030101010101" charset="-122"/>
            </a:endParaRPr>
          </a:p>
        </p:txBody>
      </p:sp>
      <p:sp>
        <p:nvSpPr>
          <p:cNvPr id="79" name="矩形: 圆角 78"/>
          <p:cNvSpPr/>
          <p:nvPr>
            <p:custDataLst>
              <p:tags r:id="rId1"/>
            </p:custDataLst>
          </p:nvPr>
        </p:nvSpPr>
        <p:spPr>
          <a:xfrm>
            <a:off x="8616315" y="2815590"/>
            <a:ext cx="2644775" cy="3449955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"/>
            </p:custDataLst>
          </p:nvPr>
        </p:nvSpPr>
        <p:spPr>
          <a:xfrm>
            <a:off x="8835437" y="5617076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聊天界面</a:t>
            </a:r>
            <a:endParaRPr lang="zh-CN" altLang="en-US" sz="2400" b="1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616315" y="621030"/>
            <a:ext cx="2644140" cy="4876800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623392" y="404664"/>
            <a:ext cx="3319801" cy="583565"/>
            <a:chOff x="623392" y="404664"/>
            <a:chExt cx="3319801" cy="583565"/>
          </a:xfrm>
        </p:grpSpPr>
        <p:grpSp>
          <p:nvGrpSpPr>
            <p:cNvPr id="3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5" name="111-1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6" name="111-2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4" name="文本框 33"/>
            <p:cNvSpPr txBox="1"/>
            <p:nvPr>
              <p:custDataLst>
                <p:tags r:id="rId7"/>
              </p:custDataLst>
            </p:nvPr>
          </p:nvSpPr>
          <p:spPr>
            <a:xfrm>
              <a:off x="1321913" y="404664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结构模块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介绍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911225" y="1628775"/>
            <a:ext cx="6894830" cy="3692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模块名称：发布帖子模块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输入：帖子消息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处理：用户1在首页界面点击发布帖子，可以跳转发布帖子模块，输入帖子信息，系统自动将在帖子表中生成一个包含帖子内容，发布者id，点赞收藏等的数据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算法描述：使用django的orm框架MySQL数据库的帖子表进行查、增等处理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输出：在帖子表中生成一条用户id为用户1id包含帖子内容，发布时间等信息的数据</a:t>
            </a:r>
            <a:endParaRPr lang="zh-CN" b="0">
              <a:ea typeface="等线" panose="02010600030101010101" charset="-122"/>
            </a:endParaRPr>
          </a:p>
        </p:txBody>
      </p:sp>
      <p:sp>
        <p:nvSpPr>
          <p:cNvPr id="79" name="矩形: 圆角 78"/>
          <p:cNvSpPr/>
          <p:nvPr>
            <p:custDataLst>
              <p:tags r:id="rId1"/>
            </p:custDataLst>
          </p:nvPr>
        </p:nvSpPr>
        <p:spPr>
          <a:xfrm>
            <a:off x="8616315" y="2815590"/>
            <a:ext cx="2644775" cy="3449955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"/>
            </p:custDataLst>
          </p:nvPr>
        </p:nvSpPr>
        <p:spPr>
          <a:xfrm>
            <a:off x="8835437" y="5617076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帖子</a:t>
            </a:r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发布界面</a:t>
            </a:r>
            <a:endParaRPr lang="zh-CN" altLang="en-US" sz="2400" b="1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23392" y="404664"/>
            <a:ext cx="3319801" cy="583565"/>
            <a:chOff x="623392" y="404664"/>
            <a:chExt cx="3319801" cy="583565"/>
          </a:xfrm>
        </p:grpSpPr>
        <p:grpSp>
          <p:nvGrpSpPr>
            <p:cNvPr id="3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5" name="111-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6" name="111-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4" name="文本框 33"/>
            <p:cNvSpPr txBox="1"/>
            <p:nvPr>
              <p:custDataLst>
                <p:tags r:id="rId5"/>
              </p:custDataLst>
            </p:nvPr>
          </p:nvSpPr>
          <p:spPr>
            <a:xfrm>
              <a:off x="1321913" y="404664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结构模块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介绍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22665" y="732790"/>
            <a:ext cx="2638425" cy="4892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911225" y="1628775"/>
            <a:ext cx="689483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模块名称：搜索帖子模块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输入：搜索内容消息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处理：用户1在首页界面点击搜索帖子，输入搜索内容，系统自动将在帖子表中对帖子内容进行模糊查询，将搜索到的信息提交到界面进行展示。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算法描述：使用django的orm框架MySQL数据库的帖子表进行查等处理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输出：所以模糊查询所得到的内容</a:t>
            </a:r>
            <a:endParaRPr lang="zh-CN" b="0">
              <a:ea typeface="等线" panose="02010600030101010101" charset="-122"/>
            </a:endParaRPr>
          </a:p>
        </p:txBody>
      </p:sp>
      <p:sp>
        <p:nvSpPr>
          <p:cNvPr id="79" name="矩形: 圆角 78"/>
          <p:cNvSpPr/>
          <p:nvPr>
            <p:custDataLst>
              <p:tags r:id="rId1"/>
            </p:custDataLst>
          </p:nvPr>
        </p:nvSpPr>
        <p:spPr>
          <a:xfrm>
            <a:off x="8616315" y="2815590"/>
            <a:ext cx="2644775" cy="3449955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"/>
            </p:custDataLst>
          </p:nvPr>
        </p:nvSpPr>
        <p:spPr>
          <a:xfrm>
            <a:off x="8835437" y="5617076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帖子</a:t>
            </a:r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界面</a:t>
            </a:r>
            <a:endParaRPr lang="zh-CN" altLang="en-US" sz="2400" b="1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23392" y="404664"/>
            <a:ext cx="3319801" cy="583565"/>
            <a:chOff x="623392" y="404664"/>
            <a:chExt cx="3319801" cy="583565"/>
          </a:xfrm>
        </p:grpSpPr>
        <p:grpSp>
          <p:nvGrpSpPr>
            <p:cNvPr id="3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5" name="111-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6" name="111-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4" name="文本框 33"/>
            <p:cNvSpPr txBox="1"/>
            <p:nvPr>
              <p:custDataLst>
                <p:tags r:id="rId5"/>
              </p:custDataLst>
            </p:nvPr>
          </p:nvSpPr>
          <p:spPr>
            <a:xfrm>
              <a:off x="1321913" y="404664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结构模块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介绍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16315" y="595630"/>
            <a:ext cx="2644775" cy="49574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911225" y="1628775"/>
            <a:ext cx="689483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模块名称：加入攒局模块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输入：帖子id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处理：用户1在首页界面点击帖子，进入帖子，点击加入攒局，系统自动将在攒局表中对帖子id进行精确查询，将搜索到的所有信息提交到界面进行展示，用户选择加入在其中之一的攒局，系统在参与表中生成一条攒局id是该攒局，用户id为该用户的数据。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算法描述：使用django的orm框架MySQL数据库的参与表进行查等处理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 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输出：在参与表中生成一条攒局id是该攒局，用户id为该用户的数据。</a:t>
            </a:r>
            <a:endParaRPr lang="zh-CN" b="0">
              <a:ea typeface="等线" panose="02010600030101010101" charset="-122"/>
            </a:endParaRPr>
          </a:p>
        </p:txBody>
      </p:sp>
      <p:sp>
        <p:nvSpPr>
          <p:cNvPr id="79" name="矩形: 圆角 78"/>
          <p:cNvSpPr/>
          <p:nvPr>
            <p:custDataLst>
              <p:tags r:id="rId1"/>
            </p:custDataLst>
          </p:nvPr>
        </p:nvSpPr>
        <p:spPr>
          <a:xfrm>
            <a:off x="8616315" y="2815590"/>
            <a:ext cx="2644775" cy="3449955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"/>
            </p:custDataLst>
          </p:nvPr>
        </p:nvSpPr>
        <p:spPr>
          <a:xfrm>
            <a:off x="8835437" y="5617076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帖子</a:t>
            </a:r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攒局界面</a:t>
            </a:r>
            <a:endParaRPr lang="zh-CN" altLang="en-US" sz="2400" b="1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23392" y="404664"/>
            <a:ext cx="3319801" cy="583565"/>
            <a:chOff x="623392" y="404664"/>
            <a:chExt cx="3319801" cy="583565"/>
          </a:xfrm>
        </p:grpSpPr>
        <p:grpSp>
          <p:nvGrpSpPr>
            <p:cNvPr id="3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5" name="111-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6" name="111-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4" name="文本框 33"/>
            <p:cNvSpPr txBox="1"/>
            <p:nvPr>
              <p:custDataLst>
                <p:tags r:id="rId5"/>
              </p:custDataLst>
            </p:nvPr>
          </p:nvSpPr>
          <p:spPr>
            <a:xfrm>
              <a:off x="1321913" y="404664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结构模块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介绍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16315" y="655955"/>
            <a:ext cx="2644775" cy="48996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911225" y="1628775"/>
            <a:ext cx="689483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模块名称: 用户信息查看和修改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输入: 用户id、用户昵称、个性签名、邮箱、性别、头像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处理: 通过用户的id去数据库的用户表中查询，查询出用户的昵称、个性签名、邮箱、性别、头像等信息。再通过新输入的用户昵称、个性签名、邮箱、性别、头像对原信息进行修改。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算法描述: 使用diango的 orm 框架 MySQL 数据库的用户表进行查、改等处理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输出: 在用户表中为该用户id的数据进行修改。</a:t>
            </a:r>
            <a:endParaRPr lang="zh-CN" b="0">
              <a:ea typeface="等线" panose="02010600030101010101" charset="-122"/>
            </a:endParaRPr>
          </a:p>
        </p:txBody>
      </p:sp>
      <p:sp>
        <p:nvSpPr>
          <p:cNvPr id="79" name="矩形: 圆角 78"/>
          <p:cNvSpPr/>
          <p:nvPr>
            <p:custDataLst>
              <p:tags r:id="rId1"/>
            </p:custDataLst>
          </p:nvPr>
        </p:nvSpPr>
        <p:spPr>
          <a:xfrm>
            <a:off x="8616315" y="2815590"/>
            <a:ext cx="2644775" cy="3449955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"/>
            </p:custDataLst>
          </p:nvPr>
        </p:nvSpPr>
        <p:spPr>
          <a:xfrm>
            <a:off x="8835437" y="5617076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用户</a:t>
            </a:r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信息界面</a:t>
            </a:r>
            <a:endParaRPr lang="zh-CN" altLang="en-US" sz="2400" b="1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23392" y="404664"/>
            <a:ext cx="3319801" cy="583565"/>
            <a:chOff x="623392" y="404664"/>
            <a:chExt cx="3319801" cy="583565"/>
          </a:xfrm>
        </p:grpSpPr>
        <p:grpSp>
          <p:nvGrpSpPr>
            <p:cNvPr id="3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5" name="111-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6" name="111-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4" name="文本框 33"/>
            <p:cNvSpPr txBox="1"/>
            <p:nvPr>
              <p:custDataLst>
                <p:tags r:id="rId5"/>
              </p:custDataLst>
            </p:nvPr>
          </p:nvSpPr>
          <p:spPr>
            <a:xfrm>
              <a:off x="1321913" y="404664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结构模块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介绍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55990" y="624205"/>
            <a:ext cx="2705100" cy="48977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911225" y="1628775"/>
            <a:ext cx="6894830" cy="3692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模块名称: 我的攒局信息查看及退出攒局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输入: 用户id、攒局id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处理: 通过用户的id去数据库的参与表中查询，查询出该用户的参与信息，通过参与表中的攒局id查询该攒局的相关信息。通过用户选择退出攒局的攒局id去数据库的参与表中查询，删除该用户id和该攒局id的记录。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算法描述: 使用diango的 orm 框架 MySQL 数据库的参与、攒局表进行查、改等处理</a:t>
            </a: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endParaRPr lang="zh-CN" b="0">
              <a:ea typeface="等线" panose="02010600030101010101" charset="-122"/>
            </a:endParaRPr>
          </a:p>
          <a:p>
            <a:pPr algn="l">
              <a:buClrTx/>
              <a:buSzTx/>
              <a:buFontTx/>
            </a:pPr>
            <a:r>
              <a:rPr lang="zh-CN" b="0">
                <a:ea typeface="等线" panose="02010600030101010101" charset="-122"/>
              </a:rPr>
              <a:t>输出: 在参与表中为用户id、攒局id的数据进行删除。</a:t>
            </a:r>
            <a:endParaRPr lang="zh-CN" b="0">
              <a:ea typeface="等线" panose="02010600030101010101" charset="-122"/>
            </a:endParaRPr>
          </a:p>
        </p:txBody>
      </p:sp>
      <p:sp>
        <p:nvSpPr>
          <p:cNvPr id="79" name="矩形: 圆角 78"/>
          <p:cNvSpPr/>
          <p:nvPr>
            <p:custDataLst>
              <p:tags r:id="rId1"/>
            </p:custDataLst>
          </p:nvPr>
        </p:nvSpPr>
        <p:spPr>
          <a:xfrm>
            <a:off x="8616315" y="2815590"/>
            <a:ext cx="2644775" cy="3449955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8" name="文本框 87"/>
          <p:cNvSpPr txBox="1"/>
          <p:nvPr>
            <p:custDataLst>
              <p:tags r:id="rId2"/>
            </p:custDataLst>
          </p:nvPr>
        </p:nvSpPr>
        <p:spPr>
          <a:xfrm>
            <a:off x="8835437" y="5617076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我的攒局界面</a:t>
            </a:r>
            <a:endParaRPr lang="zh-CN" altLang="en-US" sz="2400" b="1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23392" y="404664"/>
            <a:ext cx="3319801" cy="583565"/>
            <a:chOff x="623392" y="404664"/>
            <a:chExt cx="3319801" cy="583565"/>
          </a:xfrm>
        </p:grpSpPr>
        <p:grpSp>
          <p:nvGrpSpPr>
            <p:cNvPr id="3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5" name="111-1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6" name="111-2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4" name="文本框 33"/>
            <p:cNvSpPr txBox="1"/>
            <p:nvPr>
              <p:custDataLst>
                <p:tags r:id="rId5"/>
              </p:custDataLst>
            </p:nvPr>
          </p:nvSpPr>
          <p:spPr>
            <a:xfrm>
              <a:off x="1321913" y="404664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结构模块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介绍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04250" y="434975"/>
            <a:ext cx="2656205" cy="5146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623392" y="404664"/>
            <a:ext cx="762000" cy="3687445"/>
            <a:chOff x="623392" y="404664"/>
            <a:chExt cx="762000" cy="3687445"/>
          </a:xfrm>
        </p:grpSpPr>
        <p:grpSp>
          <p:nvGrpSpPr>
            <p:cNvPr id="68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69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70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623392" y="1159044"/>
              <a:ext cx="762000" cy="2933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攒局业务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流程图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7" name="图片 7" descr="bdd3104a00d53dad9168073af1ccb3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7185" y="355600"/>
            <a:ext cx="10532110" cy="60350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1"/>
          <p:cNvSpPr/>
          <p:nvPr/>
        </p:nvSpPr>
        <p:spPr>
          <a:xfrm flipH="1">
            <a:off x="654050" y="628650"/>
            <a:ext cx="4305300" cy="5029200"/>
          </a:xfrm>
          <a:prstGeom prst="rect">
            <a:avLst/>
          </a:prstGeom>
          <a:blipFill dpi="0" rotWithShape="1">
            <a:blip r:embed="rId1"/>
            <a:stretch>
              <a:fillRect t="-9285" b="-92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31" name="12"/>
          <p:cNvGrpSpPr/>
          <p:nvPr/>
        </p:nvGrpSpPr>
        <p:grpSpPr>
          <a:xfrm>
            <a:off x="6687820" y="837565"/>
            <a:ext cx="4532630" cy="4892040"/>
            <a:chOff x="5423152" y="1549335"/>
            <a:chExt cx="4216403" cy="4396479"/>
          </a:xfrm>
        </p:grpSpPr>
        <p:sp>
          <p:nvSpPr>
            <p:cNvPr id="32" name="12-1"/>
            <p:cNvSpPr>
              <a:spLocks noChangeArrowheads="1"/>
            </p:cNvSpPr>
            <p:nvPr/>
          </p:nvSpPr>
          <p:spPr bwMode="auto">
            <a:xfrm>
              <a:off x="5423152" y="1629130"/>
              <a:ext cx="698337" cy="698337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01</a:t>
              </a: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3" name="12-2"/>
            <p:cNvSpPr>
              <a:spLocks noChangeArrowheads="1"/>
            </p:cNvSpPr>
            <p:nvPr/>
          </p:nvSpPr>
          <p:spPr bwMode="auto">
            <a:xfrm>
              <a:off x="5423152" y="2809118"/>
              <a:ext cx="698337" cy="698337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02</a:t>
              </a:r>
              <a:endParaRPr kumimoji="0" lang="zh-CN" altLang="en-US" sz="28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6478507" y="1549335"/>
              <a:ext cx="3161048" cy="855246"/>
              <a:chOff x="2634021" y="2851013"/>
              <a:chExt cx="3161048" cy="855246"/>
            </a:xfrm>
          </p:grpSpPr>
          <p:sp>
            <p:nvSpPr>
              <p:cNvPr id="47" name="12-3"/>
              <p:cNvSpPr txBox="1"/>
              <p:nvPr/>
            </p:nvSpPr>
            <p:spPr>
              <a:xfrm>
                <a:off x="2634021" y="3430669"/>
                <a:ext cx="312104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8" name="12-4"/>
              <p:cNvSpPr txBox="1"/>
              <p:nvPr/>
            </p:nvSpPr>
            <p:spPr>
              <a:xfrm>
                <a:off x="2674026" y="2851013"/>
                <a:ext cx="3121043" cy="52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总体设计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6518512" y="2729323"/>
              <a:ext cx="3121043" cy="856516"/>
              <a:chOff x="2674026" y="2851013"/>
              <a:chExt cx="3121043" cy="856516"/>
            </a:xfrm>
          </p:grpSpPr>
          <p:sp>
            <p:nvSpPr>
              <p:cNvPr id="45" name="12-5"/>
              <p:cNvSpPr txBox="1"/>
              <p:nvPr/>
            </p:nvSpPr>
            <p:spPr>
              <a:xfrm>
                <a:off x="2674026" y="3431939"/>
                <a:ext cx="312104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6" name="12-6"/>
              <p:cNvSpPr txBox="1"/>
              <p:nvPr/>
            </p:nvSpPr>
            <p:spPr>
              <a:xfrm>
                <a:off x="2674026" y="2851013"/>
                <a:ext cx="3121043" cy="52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数据库设计</a:t>
                </a:r>
                <a:endParaRPr lang="zh-CN" alt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7" name="12-7"/>
            <p:cNvSpPr>
              <a:spLocks noChangeArrowheads="1"/>
            </p:cNvSpPr>
            <p:nvPr/>
          </p:nvSpPr>
          <p:spPr bwMode="auto">
            <a:xfrm>
              <a:off x="5423152" y="3989106"/>
              <a:ext cx="698337" cy="698337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03</a:t>
              </a:r>
              <a:endParaRPr kumimoji="0" lang="zh-CN" altLang="en-US" sz="28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8" name="12-8"/>
            <p:cNvSpPr>
              <a:spLocks noChangeArrowheads="1"/>
            </p:cNvSpPr>
            <p:nvPr/>
          </p:nvSpPr>
          <p:spPr bwMode="auto">
            <a:xfrm>
              <a:off x="5423152" y="5169093"/>
              <a:ext cx="698337" cy="698337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04</a:t>
              </a:r>
              <a:endParaRPr kumimoji="0" lang="zh-CN" altLang="en-US" sz="28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518512" y="3909311"/>
              <a:ext cx="3121043" cy="856516"/>
              <a:chOff x="2674026" y="2851013"/>
              <a:chExt cx="3121043" cy="856516"/>
            </a:xfrm>
          </p:grpSpPr>
          <p:sp>
            <p:nvSpPr>
              <p:cNvPr id="43" name="12-9"/>
              <p:cNvSpPr txBox="1"/>
              <p:nvPr/>
            </p:nvSpPr>
            <p:spPr>
              <a:xfrm>
                <a:off x="2674026" y="3431939"/>
                <a:ext cx="312104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4" name="12-10"/>
              <p:cNvSpPr txBox="1"/>
              <p:nvPr/>
            </p:nvSpPr>
            <p:spPr>
              <a:xfrm>
                <a:off x="2674026" y="2851013"/>
                <a:ext cx="3121043" cy="52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详细设计</a:t>
                </a:r>
                <a:endParaRPr lang="zh-CN" alt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518512" y="5089298"/>
              <a:ext cx="3121043" cy="856516"/>
              <a:chOff x="2674026" y="2851013"/>
              <a:chExt cx="3121043" cy="856516"/>
            </a:xfrm>
          </p:grpSpPr>
          <p:sp>
            <p:nvSpPr>
              <p:cNvPr id="41" name="12-11"/>
              <p:cNvSpPr txBox="1"/>
              <p:nvPr/>
            </p:nvSpPr>
            <p:spPr>
              <a:xfrm>
                <a:off x="2674026" y="3431939"/>
                <a:ext cx="312104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2" name="12-12"/>
              <p:cNvSpPr txBox="1"/>
              <p:nvPr/>
            </p:nvSpPr>
            <p:spPr>
              <a:xfrm>
                <a:off x="2674026" y="2851013"/>
                <a:ext cx="3121043" cy="52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小组分工</a:t>
                </a:r>
                <a:endParaRPr lang="zh-CN" alt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</p:grpSp>
      <p:grpSp>
        <p:nvGrpSpPr>
          <p:cNvPr id="2" name="13"/>
          <p:cNvGrpSpPr/>
          <p:nvPr/>
        </p:nvGrpSpPr>
        <p:grpSpPr>
          <a:xfrm>
            <a:off x="2311578" y="2681188"/>
            <a:ext cx="3543124" cy="1818958"/>
            <a:chOff x="4324438" y="2519521"/>
            <a:chExt cx="3543124" cy="1818958"/>
          </a:xfrm>
        </p:grpSpPr>
        <p:sp>
          <p:nvSpPr>
            <p:cNvPr id="49" name="13-1"/>
            <p:cNvSpPr/>
            <p:nvPr/>
          </p:nvSpPr>
          <p:spPr>
            <a:xfrm flipH="1">
              <a:off x="4324438" y="2519521"/>
              <a:ext cx="3543124" cy="18189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074927" y="2705725"/>
              <a:ext cx="2042146" cy="1446550"/>
              <a:chOff x="344648" y="303251"/>
              <a:chExt cx="2042146" cy="1446550"/>
            </a:xfrm>
          </p:grpSpPr>
          <p:sp>
            <p:nvSpPr>
              <p:cNvPr id="59" name="13-2"/>
              <p:cNvSpPr txBox="1"/>
              <p:nvPr/>
            </p:nvSpPr>
            <p:spPr>
              <a:xfrm>
                <a:off x="357272" y="1226581"/>
                <a:ext cx="20168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CONTENTS</a:t>
                </a:r>
                <a:endParaRPr lang="en-US" altLang="zh-CN" sz="28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60" name="13-3"/>
              <p:cNvSpPr txBox="1"/>
              <p:nvPr/>
            </p:nvSpPr>
            <p:spPr>
              <a:xfrm>
                <a:off x="344648" y="303251"/>
                <a:ext cx="2042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目录</a:t>
                </a:r>
                <a:endParaRPr kumimoji="0" lang="zh-CN" altLang="en-US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</p:grpSp>
      <p:grpSp>
        <p:nvGrpSpPr>
          <p:cNvPr id="4" name="14"/>
          <p:cNvGrpSpPr/>
          <p:nvPr/>
        </p:nvGrpSpPr>
        <p:grpSpPr>
          <a:xfrm>
            <a:off x="457252" y="3743739"/>
            <a:ext cx="1484090" cy="2061660"/>
            <a:chOff x="457252" y="3743739"/>
            <a:chExt cx="1484090" cy="2061660"/>
          </a:xfrm>
        </p:grpSpPr>
        <p:sp>
          <p:nvSpPr>
            <p:cNvPr id="3" name="14-1"/>
            <p:cNvSpPr/>
            <p:nvPr/>
          </p:nvSpPr>
          <p:spPr bwMode="auto">
            <a:xfrm rot="10800000">
              <a:off x="466577" y="3743739"/>
              <a:ext cx="200263" cy="414010"/>
            </a:xfrm>
            <a:custGeom>
              <a:avLst/>
              <a:gdLst>
                <a:gd name="connsiteX0" fmla="*/ 0 w 200263"/>
                <a:gd name="connsiteY0" fmla="*/ 414010 h 414010"/>
                <a:gd name="connsiteX1" fmla="*/ 12700 w 200263"/>
                <a:gd name="connsiteY1" fmla="*/ 0 h 414010"/>
                <a:gd name="connsiteX2" fmla="*/ 200263 w 200263"/>
                <a:gd name="connsiteY2" fmla="*/ 261610 h 414010"/>
                <a:gd name="connsiteX3" fmla="*/ 0 w 200263"/>
                <a:gd name="connsiteY3" fmla="*/ 414010 h 41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263" h="414010">
                  <a:moveTo>
                    <a:pt x="0" y="414010"/>
                  </a:moveTo>
                  <a:lnTo>
                    <a:pt x="12700" y="0"/>
                  </a:lnTo>
                  <a:lnTo>
                    <a:pt x="200263" y="261610"/>
                  </a:lnTo>
                  <a:lnTo>
                    <a:pt x="0" y="41401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63" name="14-2"/>
            <p:cNvSpPr/>
            <p:nvPr/>
          </p:nvSpPr>
          <p:spPr bwMode="auto">
            <a:xfrm rot="4404985">
              <a:off x="1716755" y="5580813"/>
              <a:ext cx="187563" cy="26161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62" name="14-3"/>
            <p:cNvSpPr/>
            <p:nvPr/>
          </p:nvSpPr>
          <p:spPr>
            <a:xfrm flipV="1">
              <a:off x="457252" y="3896139"/>
              <a:ext cx="1232327" cy="1907350"/>
            </a:xfrm>
            <a:custGeom>
              <a:avLst/>
              <a:gdLst>
                <a:gd name="connsiteX0" fmla="*/ 0 w 3469894"/>
                <a:gd name="connsiteY0" fmla="*/ 4354489 h 4354489"/>
                <a:gd name="connsiteX1" fmla="*/ 0 w 3469894"/>
                <a:gd name="connsiteY1" fmla="*/ 2484947 h 4354489"/>
                <a:gd name="connsiteX2" fmla="*/ 1980141 w 3469894"/>
                <a:gd name="connsiteY2" fmla="*/ 0 h 4354489"/>
                <a:gd name="connsiteX3" fmla="*/ 3469894 w 3469894"/>
                <a:gd name="connsiteY3" fmla="*/ 0 h 4354489"/>
                <a:gd name="connsiteX4" fmla="*/ 0 w 3469894"/>
                <a:gd name="connsiteY4" fmla="*/ 4354489 h 435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9894" h="4354489">
                  <a:moveTo>
                    <a:pt x="0" y="4354489"/>
                  </a:moveTo>
                  <a:lnTo>
                    <a:pt x="0" y="2484947"/>
                  </a:lnTo>
                  <a:lnTo>
                    <a:pt x="1980141" y="0"/>
                  </a:lnTo>
                  <a:lnTo>
                    <a:pt x="3469894" y="0"/>
                  </a:lnTo>
                  <a:lnTo>
                    <a:pt x="0" y="43544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818245" y="55638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623392" y="404664"/>
            <a:ext cx="1409700" cy="2933065"/>
            <a:chOff x="623392" y="404664"/>
            <a:chExt cx="1409700" cy="2933065"/>
          </a:xfrm>
        </p:grpSpPr>
        <p:grpSp>
          <p:nvGrpSpPr>
            <p:cNvPr id="68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69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70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271092" y="404664"/>
              <a:ext cx="762000" cy="29330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发帖业务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流程图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8" name="图片 8" descr="44eba674163cc910b91c2c986b45e5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95550" y="405130"/>
            <a:ext cx="7653020" cy="58070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1"/>
          <p:cNvSpPr/>
          <p:nvPr/>
        </p:nvSpPr>
        <p:spPr>
          <a:xfrm>
            <a:off x="0" y="3932839"/>
            <a:ext cx="12192000" cy="289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9" name="12"/>
          <p:cNvGrpSpPr/>
          <p:nvPr/>
        </p:nvGrpSpPr>
        <p:grpSpPr>
          <a:xfrm>
            <a:off x="5579042" y="2078158"/>
            <a:ext cx="6268085" cy="2361128"/>
            <a:chOff x="593467" y="1681851"/>
            <a:chExt cx="6268085" cy="2361128"/>
          </a:xfrm>
        </p:grpSpPr>
        <p:sp>
          <p:nvSpPr>
            <p:cNvPr id="31" name="12-1"/>
            <p:cNvSpPr txBox="1"/>
            <p:nvPr/>
          </p:nvSpPr>
          <p:spPr>
            <a:xfrm>
              <a:off x="593467" y="2462266"/>
              <a:ext cx="6268085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/>
              </a:pP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小组</a:t>
              </a: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分工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4" name="12-2"/>
            <p:cNvSpPr txBox="1"/>
            <p:nvPr/>
          </p:nvSpPr>
          <p:spPr>
            <a:xfrm>
              <a:off x="593467" y="3674679"/>
              <a:ext cx="518420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120000"/>
                </a:lnSpc>
                <a:defRPr sz="1100" kern="12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小组各个成员分工及</a:t>
              </a: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评分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5" name="12-3"/>
            <p:cNvSpPr txBox="1"/>
            <p:nvPr/>
          </p:nvSpPr>
          <p:spPr>
            <a:xfrm>
              <a:off x="593467" y="1681851"/>
              <a:ext cx="3825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PART FOUR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3" name="14"/>
          <p:cNvGrpSpPr/>
          <p:nvPr/>
        </p:nvGrpSpPr>
        <p:grpSpPr>
          <a:xfrm>
            <a:off x="9985829" y="124152"/>
            <a:ext cx="2206171" cy="1160502"/>
            <a:chOff x="2694476" y="1931460"/>
            <a:chExt cx="2884566" cy="1517355"/>
          </a:xfrm>
        </p:grpSpPr>
        <p:grpSp>
          <p:nvGrpSpPr>
            <p:cNvPr id="2" name="组合 1"/>
            <p:cNvGrpSpPr/>
            <p:nvPr/>
          </p:nvGrpSpPr>
          <p:grpSpPr>
            <a:xfrm>
              <a:off x="3234896" y="1967873"/>
              <a:ext cx="2075304" cy="1461128"/>
              <a:chOff x="3234896" y="1967872"/>
              <a:chExt cx="2736610" cy="2960209"/>
            </a:xfrm>
          </p:grpSpPr>
          <p:sp>
            <p:nvSpPr>
              <p:cNvPr id="19" name="14-1"/>
              <p:cNvSpPr/>
              <p:nvPr/>
            </p:nvSpPr>
            <p:spPr>
              <a:xfrm>
                <a:off x="3535556" y="2382099"/>
                <a:ext cx="2435950" cy="2545982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dist"/>
                <a:endParaRPr lang="zh-CN" altLang="en-US" sz="1100" b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0" name="14-2"/>
              <p:cNvSpPr/>
              <p:nvPr/>
            </p:nvSpPr>
            <p:spPr>
              <a:xfrm>
                <a:off x="3234896" y="1967872"/>
                <a:ext cx="2726241" cy="284572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ctr"/>
                <a:endPara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1" name="14-3"/>
            <p:cNvSpPr txBox="1"/>
            <p:nvPr/>
          </p:nvSpPr>
          <p:spPr>
            <a:xfrm>
              <a:off x="2694476" y="1931460"/>
              <a:ext cx="2884566" cy="1517355"/>
            </a:xfrm>
            <a:prstGeom prst="parallelogram">
              <a:avLst>
                <a:gd name="adj" fmla="val 27434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i="1" spc="6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04</a:t>
              </a:r>
              <a:endParaRPr lang="zh-CN" altLang="en-US" sz="4800" i="1" spc="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8" name="16"/>
          <p:cNvSpPr/>
          <p:nvPr/>
        </p:nvSpPr>
        <p:spPr>
          <a:xfrm>
            <a:off x="4007761" y="-39186"/>
            <a:ext cx="1275992" cy="6858000"/>
          </a:xfrm>
          <a:prstGeom prst="parallelogram">
            <a:avLst>
              <a:gd name="adj" fmla="val 641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17"/>
          <p:cNvSpPr/>
          <p:nvPr/>
        </p:nvSpPr>
        <p:spPr>
          <a:xfrm>
            <a:off x="4007761" y="3998058"/>
            <a:ext cx="794408" cy="2899128"/>
          </a:xfrm>
          <a:prstGeom prst="parallelogram">
            <a:avLst>
              <a:gd name="adj" fmla="val 438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0" name="18"/>
          <p:cNvSpPr/>
          <p:nvPr/>
        </p:nvSpPr>
        <p:spPr>
          <a:xfrm rot="5400000">
            <a:off x="-1699128" y="1699128"/>
            <a:ext cx="3958874" cy="5606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4665091" cy="6858000"/>
          </a:xfrm>
          <a:custGeom>
            <a:avLst/>
            <a:gdLst>
              <a:gd name="connsiteX0" fmla="*/ 818257 w 4665091"/>
              <a:gd name="connsiteY0" fmla="*/ 0 h 6858000"/>
              <a:gd name="connsiteX1" fmla="*/ 4665091 w 4665091"/>
              <a:gd name="connsiteY1" fmla="*/ 0 h 6858000"/>
              <a:gd name="connsiteX2" fmla="*/ 3846834 w 4665091"/>
              <a:gd name="connsiteY2" fmla="*/ 6858000 h 6858000"/>
              <a:gd name="connsiteX3" fmla="*/ 0 w 4665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091" h="6858000">
                <a:moveTo>
                  <a:pt x="818257" y="0"/>
                </a:moveTo>
                <a:lnTo>
                  <a:pt x="4665091" y="0"/>
                </a:lnTo>
                <a:lnTo>
                  <a:pt x="384683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tretch>
              <a:fillRect l="-80892" r="-804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623392" y="404664"/>
            <a:ext cx="2507001" cy="583565"/>
            <a:chOff x="623392" y="404664"/>
            <a:chExt cx="2507001" cy="583565"/>
          </a:xfrm>
        </p:grpSpPr>
        <p:grpSp>
          <p:nvGrpSpPr>
            <p:cNvPr id="95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97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98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1321913" y="404664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小组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分工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125" name="圆: 空心 124"/>
          <p:cNvSpPr/>
          <p:nvPr/>
        </p:nvSpPr>
        <p:spPr>
          <a:xfrm rot="15747284">
            <a:off x="559284" y="1544470"/>
            <a:ext cx="4403174" cy="4403177"/>
          </a:xfrm>
          <a:prstGeom prst="donut">
            <a:avLst>
              <a:gd name="adj" fmla="val 17121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24000">
                <a:schemeClr val="accent1">
                  <a:alpha val="4000"/>
                </a:schemeClr>
              </a:gs>
            </a:gsLst>
            <a:lin ang="5400000" scaled="1"/>
          </a:gradFill>
          <a:ln w="15875">
            <a:gradFill>
              <a:gsLst>
                <a:gs pos="76000">
                  <a:schemeClr val="bg1">
                    <a:alpha val="19000"/>
                  </a:schemeClr>
                </a:gs>
                <a:gs pos="20000">
                  <a:schemeClr val="accent1">
                    <a:alpha val="18000"/>
                  </a:schemeClr>
                </a:gs>
                <a:gs pos="45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146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28" name="矩形: 圆角 127"/>
          <p:cNvSpPr/>
          <p:nvPr>
            <p:custDataLst>
              <p:tags r:id="rId1"/>
            </p:custDataLst>
          </p:nvPr>
        </p:nvSpPr>
        <p:spPr>
          <a:xfrm>
            <a:off x="2470150" y="1760220"/>
            <a:ext cx="8115935" cy="1104900"/>
          </a:xfrm>
          <a:prstGeom prst="roundRect">
            <a:avLst>
              <a:gd name="adj" fmla="val 6754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86" dist="31490" dir="5400000" algn="t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16" tIns="30607" rIns="61216" bIns="306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5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1" name="椭圆 130"/>
          <p:cNvSpPr/>
          <p:nvPr>
            <p:custDataLst>
              <p:tags r:id="rId2"/>
            </p:custDataLst>
          </p:nvPr>
        </p:nvSpPr>
        <p:spPr>
          <a:xfrm rot="10384704">
            <a:off x="1979241" y="1625189"/>
            <a:ext cx="1424003" cy="142400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83000">
                <a:schemeClr val="accent1">
                  <a:lumMod val="40000"/>
                  <a:lumOff val="6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941" tIns="45971" rIns="91941" bIns="45971" rtlCol="0" anchor="ctr">
            <a:noAutofit/>
          </a:bodyPr>
          <a:lstStyle/>
          <a:p>
            <a:pPr algn="ctr"/>
            <a:endParaRPr lang="zh-CN" altLang="en-US" sz="181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3" name="椭圆 132"/>
          <p:cNvSpPr/>
          <p:nvPr/>
        </p:nvSpPr>
        <p:spPr>
          <a:xfrm rot="18973306">
            <a:off x="2092156" y="1723994"/>
            <a:ext cx="1198172" cy="1198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50800" dir="18000000" sx="98000" sy="98000" rotWithShape="0">
              <a:srgbClr val="F0AAA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4" name="文本框 133"/>
          <p:cNvSpPr txBox="1"/>
          <p:nvPr>
            <p:custDataLst>
              <p:tags r:id="rId3"/>
            </p:custDataLst>
          </p:nvPr>
        </p:nvSpPr>
        <p:spPr>
          <a:xfrm>
            <a:off x="2211390" y="2086836"/>
            <a:ext cx="876300" cy="361950"/>
          </a:xfrm>
          <a:prstGeom prst="rect">
            <a:avLst/>
          </a:prstGeom>
          <a:noFill/>
          <a:effectLst/>
        </p:spPr>
        <p:txBody>
          <a:bodyPr wrap="none" lIns="47784" tIns="23892" rIns="47784" bIns="23892" rtlCol="0">
            <a:spAutoFit/>
          </a:bodyPr>
          <a:lstStyle>
            <a:defPPr>
              <a:defRPr lang="zh-CN"/>
            </a:defPPr>
            <a:lvl1pPr>
              <a:defRPr sz="3000">
                <a:gradFill>
                  <a:gsLst>
                    <a:gs pos="0">
                      <a:schemeClr val="bg1"/>
                    </a:gs>
                    <a:gs pos="100000">
                      <a:srgbClr val="F0AAAD"/>
                    </a:gs>
                  </a:gsLst>
                  <a:lin ang="5400000" scaled="1"/>
                </a:gradFill>
                <a:effectLst>
                  <a:outerShdw blurRad="31490" dist="31489" dir="2700017" algn="tl">
                    <a:srgbClr val="000000">
                      <a:alpha val="43137"/>
                    </a:srgbClr>
                  </a:outerShdw>
                </a:effectLst>
                <a:latin typeface="江城黑体 700W" panose="020B0800000000000000" pitchFamily="34" charset="-122"/>
                <a:ea typeface="江城黑体 700W" panose="020B0800000000000000" pitchFamily="34" charset="-122"/>
              </a:defRPr>
            </a:lvl1pPr>
          </a:lstStyle>
          <a:p>
            <a:r>
              <a:rPr lang="zh-CN" altLang="en-US" sz="2045" dirty="0">
                <a:solidFill>
                  <a:schemeClr val="bg1"/>
                </a:solidFill>
                <a:effectLst>
                  <a:outerShdw blurRad="19910" dist="19909" dir="2700064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李昊阳</a:t>
            </a:r>
            <a:endParaRPr lang="zh-CN" altLang="en-US" sz="2045" dirty="0">
              <a:solidFill>
                <a:schemeClr val="bg1"/>
              </a:solidFill>
              <a:effectLst>
                <a:outerShdw blurRad="19910" dist="19909" dir="2700064" algn="tl">
                  <a:srgbClr val="000000">
                    <a:alpha val="43137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592830" y="1847850"/>
            <a:ext cx="6938010" cy="1071245"/>
          </a:xfrm>
          <a:prstGeom prst="rect">
            <a:avLst/>
          </a:prstGeom>
          <a:noFill/>
          <a:effectLst/>
        </p:spPr>
        <p:txBody>
          <a:bodyPr wrap="square" lIns="75575" tIns="37788" rIns="75575" bIns="37788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latin typeface="江城黑体 300W" panose="020B0400000000000000" pitchFamily="34" charset="-122"/>
                <a:ea typeface="江城黑体 300W" panose="020B0400000000000000" pitchFamily="34" charset="-122"/>
              </a:defRPr>
            </a:lvl1pPr>
          </a:lstStyle>
          <a:p>
            <a:pPr algn="l"/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编写总体设计报告的引言、总体设计、成本效益分析部分文档，项目会议整理，界面原型设计，模块结构及pdl语句编写。</a:t>
            </a: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/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评分：</a:t>
            </a:r>
            <a:r>
              <a:rPr lang="en-US" altLang="zh-CN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90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分</a:t>
            </a: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6" name="矩形: 圆角 135"/>
          <p:cNvSpPr/>
          <p:nvPr>
            <p:custDataLst>
              <p:tags r:id="rId4"/>
            </p:custDataLst>
          </p:nvPr>
        </p:nvSpPr>
        <p:spPr>
          <a:xfrm>
            <a:off x="2423346" y="3209034"/>
            <a:ext cx="8163098" cy="1064871"/>
          </a:xfrm>
          <a:prstGeom prst="roundRect">
            <a:avLst>
              <a:gd name="adj" fmla="val 6754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86" dist="31490" dir="5400000" algn="t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16" tIns="30607" rIns="61216" bIns="306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5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9" name="椭圆 138"/>
          <p:cNvSpPr/>
          <p:nvPr>
            <p:custDataLst>
              <p:tags r:id="rId5"/>
            </p:custDataLst>
          </p:nvPr>
        </p:nvSpPr>
        <p:spPr>
          <a:xfrm rot="10384704">
            <a:off x="1979241" y="3034055"/>
            <a:ext cx="1424003" cy="142400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83000">
                <a:schemeClr val="accent1">
                  <a:lumMod val="40000"/>
                  <a:lumOff val="6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941" tIns="45971" rIns="91941" bIns="45971" rtlCol="0" anchor="ctr">
            <a:noAutofit/>
          </a:bodyPr>
          <a:lstStyle/>
          <a:p>
            <a:pPr algn="ctr"/>
            <a:endParaRPr lang="zh-CN" altLang="en-US" sz="181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1" name="椭圆 140"/>
          <p:cNvSpPr/>
          <p:nvPr/>
        </p:nvSpPr>
        <p:spPr>
          <a:xfrm rot="18973306">
            <a:off x="2092156" y="3132860"/>
            <a:ext cx="1198172" cy="1198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50800" dir="18000000" sx="98000" sy="98000" rotWithShape="0">
              <a:srgbClr val="F0AAA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2" name="文本框 141"/>
          <p:cNvSpPr txBox="1"/>
          <p:nvPr>
            <p:custDataLst>
              <p:tags r:id="rId6"/>
            </p:custDataLst>
          </p:nvPr>
        </p:nvSpPr>
        <p:spPr>
          <a:xfrm>
            <a:off x="2211390" y="3495702"/>
            <a:ext cx="876300" cy="361950"/>
          </a:xfrm>
          <a:prstGeom prst="rect">
            <a:avLst/>
          </a:prstGeom>
          <a:noFill/>
          <a:effectLst/>
        </p:spPr>
        <p:txBody>
          <a:bodyPr wrap="none" lIns="47784" tIns="23892" rIns="47784" bIns="23892" rtlCol="0">
            <a:spAutoFit/>
          </a:bodyPr>
          <a:lstStyle>
            <a:defPPr>
              <a:defRPr lang="zh-CN"/>
            </a:defPPr>
            <a:lvl1pPr>
              <a:defRPr sz="3000">
                <a:gradFill>
                  <a:gsLst>
                    <a:gs pos="0">
                      <a:schemeClr val="bg1"/>
                    </a:gs>
                    <a:gs pos="100000">
                      <a:srgbClr val="F0AAAD"/>
                    </a:gs>
                  </a:gsLst>
                  <a:lin ang="5400000" scaled="1"/>
                </a:gradFill>
                <a:effectLst>
                  <a:outerShdw blurRad="31490" dist="31489" dir="2700017" algn="tl">
                    <a:srgbClr val="000000">
                      <a:alpha val="43137"/>
                    </a:srgbClr>
                  </a:outerShdw>
                </a:effectLst>
                <a:latin typeface="江城黑体 700W" panose="020B0800000000000000" pitchFamily="34" charset="-122"/>
                <a:ea typeface="江城黑体 700W" panose="020B0800000000000000" pitchFamily="34" charset="-122"/>
              </a:defRPr>
            </a:lvl1pPr>
          </a:lstStyle>
          <a:p>
            <a:r>
              <a:rPr lang="zh-CN" altLang="en-US" sz="2045" dirty="0">
                <a:solidFill>
                  <a:schemeClr val="bg1"/>
                </a:solidFill>
                <a:effectLst>
                  <a:outerShdw blurRad="19910" dist="19909" dir="2700064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黄育锋</a:t>
            </a:r>
            <a:endParaRPr lang="zh-CN" altLang="en-US" sz="2045" dirty="0">
              <a:solidFill>
                <a:schemeClr val="bg1"/>
              </a:solidFill>
              <a:effectLst>
                <a:outerShdw blurRad="19910" dist="19909" dir="2700064" algn="tl">
                  <a:srgbClr val="000000">
                    <a:alpha val="43137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592711" y="3256707"/>
            <a:ext cx="6733607" cy="1071245"/>
          </a:xfrm>
          <a:prstGeom prst="rect">
            <a:avLst/>
          </a:prstGeom>
          <a:noFill/>
          <a:effectLst/>
        </p:spPr>
        <p:txBody>
          <a:bodyPr wrap="square" lIns="75575" tIns="37788" rIns="75575" bIns="37788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latin typeface="江城黑体 300W" panose="020B0400000000000000" pitchFamily="34" charset="-122"/>
                <a:ea typeface="江城黑体 300W" panose="020B0400000000000000" pitchFamily="34" charset="-122"/>
              </a:defRPr>
            </a:lvl1pPr>
          </a:lstStyle>
          <a:p>
            <a:pPr algn="l"/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编写总体设计报告的系统数据结构设计、系统出错处理设计部分文档，Gantt图，实体联系图设计，业务流图，及ppt制作。</a:t>
            </a: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/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评分：95分</a:t>
            </a: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4" name="矩形: 圆角 143"/>
          <p:cNvSpPr/>
          <p:nvPr>
            <p:custDataLst>
              <p:tags r:id="rId7"/>
            </p:custDataLst>
          </p:nvPr>
        </p:nvSpPr>
        <p:spPr>
          <a:xfrm>
            <a:off x="2423346" y="4617900"/>
            <a:ext cx="8163098" cy="1064871"/>
          </a:xfrm>
          <a:prstGeom prst="roundRect">
            <a:avLst>
              <a:gd name="adj" fmla="val 6754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86" dist="31490" dir="5400000" algn="t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16" tIns="30607" rIns="61216" bIns="306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5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7" name="椭圆 146"/>
          <p:cNvSpPr/>
          <p:nvPr>
            <p:custDataLst>
              <p:tags r:id="rId8"/>
            </p:custDataLst>
          </p:nvPr>
        </p:nvSpPr>
        <p:spPr>
          <a:xfrm rot="10384704">
            <a:off x="1979241" y="4442921"/>
            <a:ext cx="1424003" cy="142400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83000">
                <a:schemeClr val="accent1">
                  <a:lumMod val="40000"/>
                  <a:lumOff val="6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941" tIns="45971" rIns="91941" bIns="45971" rtlCol="0" anchor="ctr">
            <a:noAutofit/>
          </a:bodyPr>
          <a:lstStyle/>
          <a:p>
            <a:pPr algn="ctr"/>
            <a:endParaRPr lang="zh-CN" altLang="en-US" sz="181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9" name="椭圆 148"/>
          <p:cNvSpPr/>
          <p:nvPr/>
        </p:nvSpPr>
        <p:spPr>
          <a:xfrm rot="18973306">
            <a:off x="2092156" y="4541726"/>
            <a:ext cx="1198172" cy="1198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50800" dir="18000000" sx="98000" sy="98000" rotWithShape="0">
              <a:srgbClr val="F0AAA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50" name="文本框 149"/>
          <p:cNvSpPr txBox="1"/>
          <p:nvPr>
            <p:custDataLst>
              <p:tags r:id="rId9"/>
            </p:custDataLst>
          </p:nvPr>
        </p:nvSpPr>
        <p:spPr>
          <a:xfrm>
            <a:off x="2211390" y="4904568"/>
            <a:ext cx="876300" cy="361950"/>
          </a:xfrm>
          <a:prstGeom prst="rect">
            <a:avLst/>
          </a:prstGeom>
          <a:noFill/>
          <a:effectLst/>
        </p:spPr>
        <p:txBody>
          <a:bodyPr wrap="none" lIns="47784" tIns="23892" rIns="47784" bIns="23892" rtlCol="0">
            <a:spAutoFit/>
          </a:bodyPr>
          <a:lstStyle>
            <a:defPPr>
              <a:defRPr lang="zh-CN"/>
            </a:defPPr>
            <a:lvl1pPr>
              <a:defRPr sz="3000">
                <a:gradFill>
                  <a:gsLst>
                    <a:gs pos="0">
                      <a:schemeClr val="bg1"/>
                    </a:gs>
                    <a:gs pos="100000">
                      <a:srgbClr val="F0AAAD"/>
                    </a:gs>
                  </a:gsLst>
                  <a:lin ang="5400000" scaled="1"/>
                </a:gradFill>
                <a:effectLst>
                  <a:outerShdw blurRad="31490" dist="31489" dir="2700017" algn="tl">
                    <a:srgbClr val="000000">
                      <a:alpha val="43137"/>
                    </a:srgbClr>
                  </a:outerShdw>
                </a:effectLst>
                <a:latin typeface="江城黑体 700W" panose="020B0800000000000000" pitchFamily="34" charset="-122"/>
                <a:ea typeface="江城黑体 700W" panose="020B0800000000000000" pitchFamily="34" charset="-122"/>
              </a:defRPr>
            </a:lvl1pPr>
          </a:lstStyle>
          <a:p>
            <a:r>
              <a:rPr lang="zh-CN" altLang="en-US" sz="2045" dirty="0">
                <a:solidFill>
                  <a:schemeClr val="bg1"/>
                </a:solidFill>
                <a:effectLst>
                  <a:outerShdw blurRad="19910" dist="19909" dir="2700064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陈芋彤</a:t>
            </a:r>
            <a:endParaRPr lang="zh-CN" altLang="en-US" sz="2045" dirty="0">
              <a:solidFill>
                <a:schemeClr val="bg1"/>
              </a:solidFill>
              <a:effectLst>
                <a:outerShdw blurRad="19910" dist="19909" dir="2700064" algn="tl">
                  <a:srgbClr val="000000">
                    <a:alpha val="43137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592711" y="4665573"/>
            <a:ext cx="6733607" cy="1071245"/>
          </a:xfrm>
          <a:prstGeom prst="rect">
            <a:avLst/>
          </a:prstGeom>
          <a:noFill/>
          <a:effectLst/>
        </p:spPr>
        <p:txBody>
          <a:bodyPr wrap="square" lIns="75575" tIns="37788" rIns="75575" bIns="37788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latin typeface="江城黑体 300W" panose="020B0400000000000000" pitchFamily="34" charset="-122"/>
                <a:ea typeface="江城黑体 300W" panose="020B0400000000000000" pitchFamily="34" charset="-122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编写总体设计报告的接口设计、运行设计部分文档，文档整理，hipo图制作以及设计概述部分编写。</a:t>
            </a: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评分：85分</a:t>
            </a: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1"/>
          <p:cNvSpPr/>
          <p:nvPr/>
        </p:nvSpPr>
        <p:spPr>
          <a:xfrm>
            <a:off x="2440711" y="1585913"/>
            <a:ext cx="9751289" cy="368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40" name="12"/>
          <p:cNvGrpSpPr/>
          <p:nvPr/>
        </p:nvGrpSpPr>
        <p:grpSpPr>
          <a:xfrm flipH="1">
            <a:off x="630427" y="789590"/>
            <a:ext cx="4239015" cy="5057465"/>
            <a:chOff x="5491918" y="611242"/>
            <a:chExt cx="3179261" cy="3793099"/>
          </a:xfrm>
        </p:grpSpPr>
        <p:sp>
          <p:nvSpPr>
            <p:cNvPr id="41" name="12-1"/>
            <p:cNvSpPr/>
            <p:nvPr/>
          </p:nvSpPr>
          <p:spPr>
            <a:xfrm rot="18900000" flipH="1">
              <a:off x="5633781" y="611242"/>
              <a:ext cx="2109865" cy="150197"/>
            </a:xfrm>
            <a:custGeom>
              <a:avLst/>
              <a:gdLst>
                <a:gd name="connsiteX0" fmla="*/ 150197 w 2109865"/>
                <a:gd name="connsiteY0" fmla="*/ 0 h 150197"/>
                <a:gd name="connsiteX1" fmla="*/ 0 w 2109865"/>
                <a:gd name="connsiteY1" fmla="*/ 150197 h 150197"/>
                <a:gd name="connsiteX2" fmla="*/ 2109865 w 2109865"/>
                <a:gd name="connsiteY2" fmla="*/ 150197 h 150197"/>
                <a:gd name="connsiteX3" fmla="*/ 2109865 w 2109865"/>
                <a:gd name="connsiteY3" fmla="*/ 0 h 15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9865" h="150197">
                  <a:moveTo>
                    <a:pt x="150197" y="0"/>
                  </a:moveTo>
                  <a:lnTo>
                    <a:pt x="0" y="150197"/>
                  </a:lnTo>
                  <a:lnTo>
                    <a:pt x="2109865" y="150197"/>
                  </a:lnTo>
                  <a:lnTo>
                    <a:pt x="2109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2" name="12-2"/>
            <p:cNvSpPr/>
            <p:nvPr/>
          </p:nvSpPr>
          <p:spPr>
            <a:xfrm rot="18900000" flipH="1">
              <a:off x="5491918" y="842630"/>
              <a:ext cx="3179261" cy="3179261"/>
            </a:xfrm>
            <a:prstGeom prst="donut">
              <a:avLst>
                <a:gd name="adj" fmla="val 51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3" name="12-3"/>
            <p:cNvSpPr/>
            <p:nvPr/>
          </p:nvSpPr>
          <p:spPr>
            <a:xfrm rot="18900000" flipH="1">
              <a:off x="6086833" y="4254144"/>
              <a:ext cx="2453266" cy="150197"/>
            </a:xfrm>
            <a:custGeom>
              <a:avLst/>
              <a:gdLst>
                <a:gd name="connsiteX0" fmla="*/ 0 w 2453266"/>
                <a:gd name="connsiteY0" fmla="*/ 0 h 150197"/>
                <a:gd name="connsiteX1" fmla="*/ 0 w 2453266"/>
                <a:gd name="connsiteY1" fmla="*/ 150197 h 150197"/>
                <a:gd name="connsiteX2" fmla="*/ 2303068 w 2453266"/>
                <a:gd name="connsiteY2" fmla="*/ 150197 h 150197"/>
                <a:gd name="connsiteX3" fmla="*/ 2453266 w 2453266"/>
                <a:gd name="connsiteY3" fmla="*/ 0 h 15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266" h="150197">
                  <a:moveTo>
                    <a:pt x="0" y="0"/>
                  </a:moveTo>
                  <a:lnTo>
                    <a:pt x="0" y="150197"/>
                  </a:lnTo>
                  <a:lnTo>
                    <a:pt x="2303068" y="150197"/>
                  </a:lnTo>
                  <a:lnTo>
                    <a:pt x="2453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92" name="13"/>
          <p:cNvGrpSpPr/>
          <p:nvPr/>
        </p:nvGrpSpPr>
        <p:grpSpPr>
          <a:xfrm flipH="1">
            <a:off x="478618" y="4519639"/>
            <a:ext cx="1126689" cy="1963656"/>
            <a:chOff x="7585156" y="3333750"/>
            <a:chExt cx="1025444" cy="1787202"/>
          </a:xfrm>
        </p:grpSpPr>
        <p:cxnSp>
          <p:nvCxnSpPr>
            <p:cNvPr id="93" name="13-1"/>
            <p:cNvCxnSpPr/>
            <p:nvPr/>
          </p:nvCxnSpPr>
          <p:spPr>
            <a:xfrm flipV="1">
              <a:off x="7703970" y="4326353"/>
              <a:ext cx="783902" cy="7945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13-2"/>
            <p:cNvCxnSpPr/>
            <p:nvPr/>
          </p:nvCxnSpPr>
          <p:spPr>
            <a:xfrm flipV="1">
              <a:off x="7585156" y="3333750"/>
              <a:ext cx="1025444" cy="10394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14"/>
          <p:cNvSpPr/>
          <p:nvPr/>
        </p:nvSpPr>
        <p:spPr>
          <a:xfrm rot="17400504" flipH="1">
            <a:off x="828908" y="1298929"/>
            <a:ext cx="3842052" cy="3842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99" name="15"/>
          <p:cNvSpPr/>
          <p:nvPr/>
        </p:nvSpPr>
        <p:spPr>
          <a:xfrm rot="2700000">
            <a:off x="1085084" y="1552764"/>
            <a:ext cx="3329700" cy="332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02" name="17"/>
          <p:cNvSpPr txBox="1"/>
          <p:nvPr/>
        </p:nvSpPr>
        <p:spPr>
          <a:xfrm rot="2760000">
            <a:off x="23269" y="5377490"/>
            <a:ext cx="2037385" cy="47879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00" cap="none" spc="0" normalizeH="0" baseline="0" noProof="0" dirty="0">
                <a:ln>
                  <a:noFill/>
                </a:ln>
                <a:solidFill>
                  <a:srgbClr val="0076E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TRAVEL</a:t>
            </a:r>
            <a:endParaRPr kumimoji="0" lang="en-US" altLang="zh-CN" sz="2200" b="0" i="0" u="none" strike="noStrike" kern="100" cap="none" spc="0" normalizeH="0" baseline="0" noProof="0" dirty="0">
              <a:ln>
                <a:noFill/>
              </a:ln>
              <a:solidFill>
                <a:srgbClr val="0076E4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112" name="111"/>
          <p:cNvGrpSpPr/>
          <p:nvPr/>
        </p:nvGrpSpPr>
        <p:grpSpPr>
          <a:xfrm>
            <a:off x="11275788" y="356321"/>
            <a:ext cx="533400" cy="533400"/>
            <a:chOff x="161131" y="365125"/>
            <a:chExt cx="533400" cy="533400"/>
          </a:xfrm>
        </p:grpSpPr>
        <p:sp>
          <p:nvSpPr>
            <p:cNvPr id="113" name="111-1"/>
            <p:cNvSpPr/>
            <p:nvPr userDrawn="1"/>
          </p:nvSpPr>
          <p:spPr>
            <a:xfrm>
              <a:off x="161131" y="365125"/>
              <a:ext cx="381000" cy="381000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14" name="111-2"/>
            <p:cNvSpPr/>
            <p:nvPr userDrawn="1"/>
          </p:nvSpPr>
          <p:spPr>
            <a:xfrm>
              <a:off x="313531" y="517525"/>
              <a:ext cx="381000" cy="381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24" name="13"/>
          <p:cNvSpPr txBox="1"/>
          <p:nvPr/>
        </p:nvSpPr>
        <p:spPr>
          <a:xfrm>
            <a:off x="5480827" y="3509664"/>
            <a:ext cx="5337649" cy="90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1" i="0" u="none" strike="noStrike" kern="1200" cap="none" spc="10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63500" dist="254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感谢您的聆听</a:t>
            </a:r>
            <a:endParaRPr kumimoji="0" lang="zh-CN" altLang="en-US" sz="5000" b="1" i="0" u="none" strike="noStrike" kern="1200" cap="none" spc="100" normalizeH="0" baseline="0" noProof="0">
              <a:ln>
                <a:noFill/>
              </a:ln>
              <a:solidFill>
                <a:schemeClr val="bg1"/>
              </a:solidFill>
              <a:effectLst>
                <a:outerShdw blurRad="63500" dist="25400" dir="2700000" algn="tl">
                  <a:schemeClr val="accent1">
                    <a:lumMod val="50000"/>
                    <a:alpha val="43000"/>
                  </a:schemeClr>
                </a:outerShdw>
              </a:effectLst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6" name="15"/>
          <p:cNvSpPr txBox="1"/>
          <p:nvPr/>
        </p:nvSpPr>
        <p:spPr>
          <a:xfrm>
            <a:off x="5480827" y="1856267"/>
            <a:ext cx="498522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Thank</a:t>
            </a:r>
            <a:r>
              <a:rPr kumimoji="0" lang="en-US" altLang="zh-CN" sz="9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s</a:t>
            </a:r>
            <a:endParaRPr kumimoji="0" lang="en-US" altLang="zh-CN" sz="9600" i="0" u="none" strike="noStrike" kern="1200" cap="none" spc="100" normalizeH="0" baseline="0" noProof="0">
              <a:ln>
                <a:noFill/>
              </a:ln>
              <a:solidFill>
                <a:schemeClr val="accent2"/>
              </a:solidFill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cxnSp>
        <p:nvCxnSpPr>
          <p:cNvPr id="28" name="17"/>
          <p:cNvCxnSpPr/>
          <p:nvPr/>
        </p:nvCxnSpPr>
        <p:spPr>
          <a:xfrm flipH="1">
            <a:off x="5480827" y="2231711"/>
            <a:ext cx="0" cy="22967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/>
        </p:nvSpPr>
        <p:spPr>
          <a:xfrm>
            <a:off x="1266796" y="1721331"/>
            <a:ext cx="2979424" cy="2979424"/>
          </a:xfrm>
          <a:custGeom>
            <a:avLst/>
            <a:gdLst>
              <a:gd name="connsiteX0" fmla="*/ 1489712 w 2979424"/>
              <a:gd name="connsiteY0" fmla="*/ 0 h 2979424"/>
              <a:gd name="connsiteX1" fmla="*/ 2543098 w 2979424"/>
              <a:gd name="connsiteY1" fmla="*/ 436327 h 2979424"/>
              <a:gd name="connsiteX2" fmla="*/ 2543098 w 2979424"/>
              <a:gd name="connsiteY2" fmla="*/ 2543098 h 2979424"/>
              <a:gd name="connsiteX3" fmla="*/ 436327 w 2979424"/>
              <a:gd name="connsiteY3" fmla="*/ 2543098 h 2979424"/>
              <a:gd name="connsiteX4" fmla="*/ 436327 w 2979424"/>
              <a:gd name="connsiteY4" fmla="*/ 436327 h 2979424"/>
              <a:gd name="connsiteX5" fmla="*/ 1489712 w 2979424"/>
              <a:gd name="connsiteY5" fmla="*/ 0 h 297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9424" h="2979424">
                <a:moveTo>
                  <a:pt x="1489712" y="0"/>
                </a:moveTo>
                <a:cubicBezTo>
                  <a:pt x="1870963" y="0"/>
                  <a:pt x="2252214" y="145442"/>
                  <a:pt x="2543098" y="436327"/>
                </a:cubicBezTo>
                <a:cubicBezTo>
                  <a:pt x="3124866" y="1018095"/>
                  <a:pt x="3124866" y="1961329"/>
                  <a:pt x="2543098" y="2543098"/>
                </a:cubicBezTo>
                <a:cubicBezTo>
                  <a:pt x="1961329" y="3124866"/>
                  <a:pt x="1018095" y="3124866"/>
                  <a:pt x="436327" y="2543098"/>
                </a:cubicBezTo>
                <a:cubicBezTo>
                  <a:pt x="-145442" y="1961329"/>
                  <a:pt x="-145442" y="1018095"/>
                  <a:pt x="436327" y="436327"/>
                </a:cubicBezTo>
                <a:cubicBezTo>
                  <a:pt x="727211" y="145442"/>
                  <a:pt x="1108462" y="0"/>
                  <a:pt x="1489712" y="0"/>
                </a:cubicBezTo>
                <a:close/>
              </a:path>
            </a:pathLst>
          </a:custGeom>
          <a:blipFill>
            <a:blip r:embed="rId1"/>
            <a:stretch>
              <a:fillRect l="-25136" r="-2492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1"/>
          <p:cNvSpPr/>
          <p:nvPr/>
        </p:nvSpPr>
        <p:spPr>
          <a:xfrm>
            <a:off x="-24765" y="3933474"/>
            <a:ext cx="12192000" cy="289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9" name="12"/>
          <p:cNvGrpSpPr/>
          <p:nvPr/>
        </p:nvGrpSpPr>
        <p:grpSpPr>
          <a:xfrm>
            <a:off x="5579042" y="2078158"/>
            <a:ext cx="5994972" cy="2361128"/>
            <a:chOff x="593467" y="1681851"/>
            <a:chExt cx="5994972" cy="2361128"/>
          </a:xfrm>
        </p:grpSpPr>
        <p:sp>
          <p:nvSpPr>
            <p:cNvPr id="31" name="12-1"/>
            <p:cNvSpPr txBox="1"/>
            <p:nvPr/>
          </p:nvSpPr>
          <p:spPr>
            <a:xfrm>
              <a:off x="593467" y="2462499"/>
              <a:ext cx="5994972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/>
              </a:pP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总体设计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4" name="12-2"/>
            <p:cNvSpPr txBox="1"/>
            <p:nvPr/>
          </p:nvSpPr>
          <p:spPr>
            <a:xfrm>
              <a:off x="822702" y="3674679"/>
              <a:ext cx="518420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120000"/>
                </a:lnSpc>
                <a:defRPr sz="1100" kern="12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项目来源及背景以及项目目标、项目运行环境、服务器端与</a:t>
              </a:r>
              <a:r>
                <a:rPr lang="zh-CN" altLang="en-US" sz="12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客户端结构</a:t>
              </a:r>
              <a:endParaRPr lang="zh-CN" altLang="en-US" sz="12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5" name="12-3"/>
            <p:cNvSpPr txBox="1"/>
            <p:nvPr/>
          </p:nvSpPr>
          <p:spPr>
            <a:xfrm>
              <a:off x="593467" y="1681851"/>
              <a:ext cx="3825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PART ONE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3" name="14"/>
          <p:cNvGrpSpPr/>
          <p:nvPr/>
        </p:nvGrpSpPr>
        <p:grpSpPr>
          <a:xfrm>
            <a:off x="9985829" y="124152"/>
            <a:ext cx="2206171" cy="1160502"/>
            <a:chOff x="2694476" y="1931460"/>
            <a:chExt cx="2884566" cy="1517355"/>
          </a:xfrm>
        </p:grpSpPr>
        <p:grpSp>
          <p:nvGrpSpPr>
            <p:cNvPr id="2" name="组合 1"/>
            <p:cNvGrpSpPr/>
            <p:nvPr/>
          </p:nvGrpSpPr>
          <p:grpSpPr>
            <a:xfrm>
              <a:off x="3234896" y="1967873"/>
              <a:ext cx="2075304" cy="1461128"/>
              <a:chOff x="3234896" y="1967872"/>
              <a:chExt cx="2736610" cy="2960209"/>
            </a:xfrm>
          </p:grpSpPr>
          <p:sp>
            <p:nvSpPr>
              <p:cNvPr id="19" name="14-1"/>
              <p:cNvSpPr/>
              <p:nvPr/>
            </p:nvSpPr>
            <p:spPr>
              <a:xfrm>
                <a:off x="3535556" y="2382099"/>
                <a:ext cx="2435950" cy="2545982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dist"/>
                <a:endParaRPr lang="zh-CN" altLang="en-US" sz="1100" b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0" name="14-2"/>
              <p:cNvSpPr/>
              <p:nvPr/>
            </p:nvSpPr>
            <p:spPr>
              <a:xfrm>
                <a:off x="3234896" y="1967872"/>
                <a:ext cx="2726241" cy="284572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ctr"/>
                <a:endPara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1" name="14-3"/>
            <p:cNvSpPr txBox="1"/>
            <p:nvPr/>
          </p:nvSpPr>
          <p:spPr>
            <a:xfrm>
              <a:off x="2694476" y="1931460"/>
              <a:ext cx="2884566" cy="1517355"/>
            </a:xfrm>
            <a:prstGeom prst="parallelogram">
              <a:avLst>
                <a:gd name="adj" fmla="val 27434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i="1" spc="6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01</a:t>
              </a:r>
              <a:endParaRPr lang="zh-CN" altLang="en-US" sz="4800" i="1" spc="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8" name="16"/>
          <p:cNvSpPr/>
          <p:nvPr/>
        </p:nvSpPr>
        <p:spPr>
          <a:xfrm>
            <a:off x="4007761" y="-39186"/>
            <a:ext cx="1275992" cy="6858000"/>
          </a:xfrm>
          <a:prstGeom prst="parallelogram">
            <a:avLst>
              <a:gd name="adj" fmla="val 641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17"/>
          <p:cNvSpPr/>
          <p:nvPr/>
        </p:nvSpPr>
        <p:spPr>
          <a:xfrm>
            <a:off x="4007761" y="3998058"/>
            <a:ext cx="794408" cy="2899128"/>
          </a:xfrm>
          <a:prstGeom prst="parallelogram">
            <a:avLst>
              <a:gd name="adj" fmla="val 438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0" name="18"/>
          <p:cNvSpPr/>
          <p:nvPr/>
        </p:nvSpPr>
        <p:spPr>
          <a:xfrm rot="5400000">
            <a:off x="-1699128" y="1699128"/>
            <a:ext cx="3958874" cy="5606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4665091" cy="6858000"/>
          </a:xfrm>
          <a:custGeom>
            <a:avLst/>
            <a:gdLst>
              <a:gd name="connsiteX0" fmla="*/ 818257 w 4665091"/>
              <a:gd name="connsiteY0" fmla="*/ 0 h 6858000"/>
              <a:gd name="connsiteX1" fmla="*/ 4665091 w 4665091"/>
              <a:gd name="connsiteY1" fmla="*/ 0 h 6858000"/>
              <a:gd name="connsiteX2" fmla="*/ 3846834 w 4665091"/>
              <a:gd name="connsiteY2" fmla="*/ 6858000 h 6858000"/>
              <a:gd name="connsiteX3" fmla="*/ 0 w 4665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091" h="6858000">
                <a:moveTo>
                  <a:pt x="818257" y="0"/>
                </a:moveTo>
                <a:lnTo>
                  <a:pt x="4665091" y="0"/>
                </a:lnTo>
                <a:lnTo>
                  <a:pt x="384683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tretch>
              <a:fillRect l="-80892" r="-804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623392" y="404664"/>
            <a:ext cx="3726201" cy="583565"/>
            <a:chOff x="623392" y="404664"/>
            <a:chExt cx="3726201" cy="583565"/>
          </a:xfrm>
        </p:grpSpPr>
        <p:grpSp>
          <p:nvGrpSpPr>
            <p:cNvPr id="68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69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70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321913" y="404664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项目来源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及背景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72" name="灯片编号占位符 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3346C8-9771-47FA-B70F-F2179A930589}" type="slidenum"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</a:fld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75" name="泪滴形 74"/>
          <p:cNvSpPr/>
          <p:nvPr/>
        </p:nvSpPr>
        <p:spPr>
          <a:xfrm rot="10800000">
            <a:off x="-20324" y="1484628"/>
            <a:ext cx="5405123" cy="5393692"/>
          </a:xfrm>
          <a:prstGeom prst="teardrop">
            <a:avLst/>
          </a:prstGeom>
          <a:blipFill dpi="0" rotWithShape="0">
            <a:blip r:embed="rId1"/>
            <a:srcRect/>
            <a:tile tx="0" ty="0" sx="100000" sy="100000" flip="none" algn="ctr"/>
          </a:blipFill>
          <a:ln w="38100">
            <a:solidFill>
              <a:schemeClr val="bg1"/>
            </a:solidFill>
          </a:ln>
          <a:effectLst>
            <a:outerShdw blurRad="114300" dist="114300" dir="10800000" algn="r" rotWithShape="0">
              <a:schemeClr val="accent2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90945" y="1681480"/>
            <a:ext cx="4812030" cy="3945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现在旅游业大展得越来越迅速，各行各业的人都会去远方旅游，旅游业的发展也代表着人们生活水平的提高，想要出去见识世界的人也越来越多。我们发现市场上这类app，比如，小红书，携程旅行等上面只有旅行攻略，针对性不够突出，导致用户体验不好；这类app也缺少了结伴出游的功能，使得人们在寻找玩伴方面出现困难。因此，我们想要搭建一个平台来解决人们约伴旅游的</a:t>
            </a:r>
            <a:r>
              <a:rPr lang="zh-CN" altLang="en-US" sz="2400"/>
              <a:t>需求。</a:t>
            </a:r>
            <a:endParaRPr lang="zh-CN" altLang="en-US" sz="240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623392" y="404664"/>
            <a:ext cx="2507001" cy="583565"/>
            <a:chOff x="623392" y="404664"/>
            <a:chExt cx="2507001" cy="583565"/>
          </a:xfrm>
        </p:grpSpPr>
        <p:grpSp>
          <p:nvGrpSpPr>
            <p:cNvPr id="3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5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6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1321913" y="404664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运行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环境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54445" y="556895"/>
            <a:ext cx="9603740" cy="6792595"/>
            <a:chOff x="3009861" y="-343721"/>
            <a:chExt cx="12948439" cy="9326476"/>
          </a:xfrm>
          <a:blipFill>
            <a:blip r:embed="rId1"/>
            <a:stretch>
              <a:fillRect/>
            </a:stretch>
          </a:blipFill>
        </p:grpSpPr>
        <p:sp>
          <p:nvSpPr>
            <p:cNvPr id="37" name="流程图: 终止 36"/>
            <p:cNvSpPr/>
            <p:nvPr/>
          </p:nvSpPr>
          <p:spPr>
            <a:xfrm rot="2660448">
              <a:off x="7365307" y="3987399"/>
              <a:ext cx="5773075" cy="1615455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8" name="流程图: 终止 37"/>
            <p:cNvSpPr/>
            <p:nvPr/>
          </p:nvSpPr>
          <p:spPr>
            <a:xfrm rot="2660448">
              <a:off x="10185225" y="3912639"/>
              <a:ext cx="5773075" cy="1615455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9" name="流程图: 终止 38"/>
            <p:cNvSpPr/>
            <p:nvPr/>
          </p:nvSpPr>
          <p:spPr>
            <a:xfrm rot="2660448">
              <a:off x="3009861" y="-268961"/>
              <a:ext cx="5773075" cy="1615455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0" name="流程图: 终止 39"/>
            <p:cNvSpPr/>
            <p:nvPr/>
          </p:nvSpPr>
          <p:spPr>
            <a:xfrm rot="2660448">
              <a:off x="5829780" y="-343721"/>
              <a:ext cx="5773075" cy="1615455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1" name="流程图: 终止 40"/>
            <p:cNvSpPr/>
            <p:nvPr/>
          </p:nvSpPr>
          <p:spPr>
            <a:xfrm rot="2660448">
              <a:off x="3100758" y="2825480"/>
              <a:ext cx="6112373" cy="1615455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2" name="流程图: 终止 41"/>
            <p:cNvSpPr/>
            <p:nvPr/>
          </p:nvSpPr>
          <p:spPr>
            <a:xfrm rot="2660448">
              <a:off x="7698571" y="7367300"/>
              <a:ext cx="6112373" cy="1615455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623818" y="1268445"/>
            <a:ext cx="3474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硬件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环境</a:t>
            </a:r>
            <a:endParaRPr lang="zh-CN" altLang="en-US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76605" y="1772285"/>
            <a:ext cx="5867400" cy="2165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用户端设备：用于访问微信小程序的用户移动设备，如智能手</a:t>
            </a: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        	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机或平板电脑。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开发和测试设备：用于开发和测试微信小程序的开发者设备，</a:t>
            </a: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	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通常是个人计算机。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服务器：云服务提供商阿里云可以提供虚拟机或容器服务，用</a:t>
            </a: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	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于托管后端应用。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3818" y="4005207"/>
            <a:ext cx="3474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软件环境</a:t>
            </a:r>
            <a:endParaRPr lang="zh-CN" altLang="en-US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76605" y="4412615"/>
            <a:ext cx="7386955" cy="1574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600"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前端软件环境：微信小程序开发工具。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后端软件环境：Django：后端应用框架，提供了处理请求、路由、数据库等功能。</a:t>
            </a: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	     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MySQL：数据库管理系统，用于存储和检索数据。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数据库管理工具：用于管理 MySQL 数据库的工具，例如 MySQL Workbench。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623392" y="404664"/>
            <a:ext cx="1557655" cy="3687445"/>
            <a:chOff x="623392" y="404664"/>
            <a:chExt cx="1557655" cy="3687445"/>
          </a:xfrm>
        </p:grpSpPr>
        <p:grpSp>
          <p:nvGrpSpPr>
            <p:cNvPr id="68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69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70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321892" y="404664"/>
              <a:ext cx="859155" cy="36874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服务端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结构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1185965276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6860" y="332740"/>
            <a:ext cx="8520430" cy="6263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623392" y="404664"/>
            <a:ext cx="1557655" cy="3687445"/>
            <a:chOff x="623392" y="404664"/>
            <a:chExt cx="1557655" cy="3687445"/>
          </a:xfrm>
        </p:grpSpPr>
        <p:grpSp>
          <p:nvGrpSpPr>
            <p:cNvPr id="68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69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70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321892" y="404664"/>
              <a:ext cx="859155" cy="36874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客户端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结构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2105984303" name="图片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8085" y="345440"/>
            <a:ext cx="9056370" cy="598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1"/>
          <p:cNvSpPr/>
          <p:nvPr/>
        </p:nvSpPr>
        <p:spPr>
          <a:xfrm>
            <a:off x="0" y="3958874"/>
            <a:ext cx="12192000" cy="289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9" name="12"/>
          <p:cNvGrpSpPr/>
          <p:nvPr/>
        </p:nvGrpSpPr>
        <p:grpSpPr>
          <a:xfrm>
            <a:off x="5579042" y="2078158"/>
            <a:ext cx="5994972" cy="2361128"/>
            <a:chOff x="593467" y="1681851"/>
            <a:chExt cx="5994972" cy="2361128"/>
          </a:xfrm>
        </p:grpSpPr>
        <p:sp>
          <p:nvSpPr>
            <p:cNvPr id="31" name="12-1"/>
            <p:cNvSpPr txBox="1"/>
            <p:nvPr/>
          </p:nvSpPr>
          <p:spPr>
            <a:xfrm>
              <a:off x="593467" y="2462499"/>
              <a:ext cx="5994972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/>
              </a:pP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数据库设计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4" name="12-2"/>
            <p:cNvSpPr txBox="1"/>
            <p:nvPr/>
          </p:nvSpPr>
          <p:spPr>
            <a:xfrm>
              <a:off x="593467" y="3674679"/>
              <a:ext cx="518420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120000"/>
                </a:lnSpc>
                <a:defRPr sz="1100" kern="12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数据库相关</a:t>
              </a: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设计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5" name="12-3"/>
            <p:cNvSpPr txBox="1"/>
            <p:nvPr/>
          </p:nvSpPr>
          <p:spPr>
            <a:xfrm>
              <a:off x="593467" y="1681851"/>
              <a:ext cx="3825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PART TWO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3" name="14"/>
          <p:cNvGrpSpPr/>
          <p:nvPr/>
        </p:nvGrpSpPr>
        <p:grpSpPr>
          <a:xfrm>
            <a:off x="9985829" y="124152"/>
            <a:ext cx="2206171" cy="1160502"/>
            <a:chOff x="2694476" y="1931460"/>
            <a:chExt cx="2884566" cy="1517355"/>
          </a:xfrm>
        </p:grpSpPr>
        <p:grpSp>
          <p:nvGrpSpPr>
            <p:cNvPr id="2" name="组合 1"/>
            <p:cNvGrpSpPr/>
            <p:nvPr/>
          </p:nvGrpSpPr>
          <p:grpSpPr>
            <a:xfrm>
              <a:off x="3234896" y="1967873"/>
              <a:ext cx="2075304" cy="1461128"/>
              <a:chOff x="3234896" y="1967872"/>
              <a:chExt cx="2736610" cy="2960209"/>
            </a:xfrm>
          </p:grpSpPr>
          <p:sp>
            <p:nvSpPr>
              <p:cNvPr id="19" name="14-1"/>
              <p:cNvSpPr/>
              <p:nvPr/>
            </p:nvSpPr>
            <p:spPr>
              <a:xfrm>
                <a:off x="3535556" y="2382099"/>
                <a:ext cx="2435950" cy="2545982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dist"/>
                <a:endParaRPr lang="zh-CN" altLang="en-US" sz="1100" b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0" name="14-2"/>
              <p:cNvSpPr/>
              <p:nvPr/>
            </p:nvSpPr>
            <p:spPr>
              <a:xfrm>
                <a:off x="3234896" y="1967872"/>
                <a:ext cx="2726241" cy="284572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ctr"/>
                <a:endPara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1" name="14-3"/>
            <p:cNvSpPr txBox="1"/>
            <p:nvPr/>
          </p:nvSpPr>
          <p:spPr>
            <a:xfrm>
              <a:off x="2694476" y="1931460"/>
              <a:ext cx="2884566" cy="1517355"/>
            </a:xfrm>
            <a:prstGeom prst="parallelogram">
              <a:avLst>
                <a:gd name="adj" fmla="val 27434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i="1" spc="6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02</a:t>
              </a:r>
              <a:endParaRPr lang="zh-CN" altLang="en-US" sz="4800" i="1" spc="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8" name="16"/>
          <p:cNvSpPr/>
          <p:nvPr/>
        </p:nvSpPr>
        <p:spPr>
          <a:xfrm>
            <a:off x="4007761" y="-39186"/>
            <a:ext cx="1275992" cy="6858000"/>
          </a:xfrm>
          <a:prstGeom prst="parallelogram">
            <a:avLst>
              <a:gd name="adj" fmla="val 641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17"/>
          <p:cNvSpPr/>
          <p:nvPr/>
        </p:nvSpPr>
        <p:spPr>
          <a:xfrm>
            <a:off x="4007761" y="3998058"/>
            <a:ext cx="794408" cy="2899128"/>
          </a:xfrm>
          <a:prstGeom prst="parallelogram">
            <a:avLst>
              <a:gd name="adj" fmla="val 438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0" name="18"/>
          <p:cNvSpPr/>
          <p:nvPr/>
        </p:nvSpPr>
        <p:spPr>
          <a:xfrm rot="5400000">
            <a:off x="-1699128" y="1699128"/>
            <a:ext cx="3958874" cy="5606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4665091" cy="6858000"/>
          </a:xfrm>
          <a:custGeom>
            <a:avLst/>
            <a:gdLst>
              <a:gd name="connsiteX0" fmla="*/ 818257 w 4665091"/>
              <a:gd name="connsiteY0" fmla="*/ 0 h 6858000"/>
              <a:gd name="connsiteX1" fmla="*/ 4665091 w 4665091"/>
              <a:gd name="connsiteY1" fmla="*/ 0 h 6858000"/>
              <a:gd name="connsiteX2" fmla="*/ 3846834 w 4665091"/>
              <a:gd name="connsiteY2" fmla="*/ 6858000 h 6858000"/>
              <a:gd name="connsiteX3" fmla="*/ 0 w 4665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091" h="6858000">
                <a:moveTo>
                  <a:pt x="818257" y="0"/>
                </a:moveTo>
                <a:lnTo>
                  <a:pt x="4665091" y="0"/>
                </a:lnTo>
                <a:lnTo>
                  <a:pt x="384683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tretch>
              <a:fillRect l="-80892" r="-804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045325" y="2080260"/>
            <a:ext cx="4126865" cy="2755265"/>
          </a:xfrm>
          <a:prstGeom prst="rect">
            <a:avLst/>
          </a:prstGeom>
          <a:noFill/>
        </p:spPr>
        <p:txBody>
          <a:bodyPr wrap="square" bIns="46800" rtlCol="0" anchor="b" anchorCtr="0">
            <a:normAutofit/>
          </a:bodyPr>
          <a:p>
            <a:pPr>
              <a:lnSpc>
                <a:spcPct val="120000"/>
              </a:lnSpc>
            </a:pPr>
            <a:r>
              <a:rPr lang="zh-CN" altLang="en-US" sz="16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</a:rPr>
              <a:t>该ER图中共有7个实体，分别为用户、好友表、消息记录、群组、攒局，评论和帖子，其中用户以用户id为关键字，攒局以其编号为关键字，帖子以其编号为关键字，群组以其编号为关键字，消息记录以其编号为关键字，好友表以好友id为关键字，评论以其编号为关键字。</a:t>
            </a: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23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219281" y="1362285"/>
            <a:ext cx="953089" cy="818103"/>
          </a:xfrm>
          <a:prstGeom prst="rect">
            <a:avLst/>
          </a:prstGeom>
        </p:spPr>
      </p:pic>
      <p:pic>
        <p:nvPicPr>
          <p:cNvPr id="1115626764" name="图片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" r="5512"/>
          <a:stretch>
            <a:fillRect/>
          </a:stretch>
        </p:blipFill>
        <p:spPr>
          <a:xfrm>
            <a:off x="407035" y="1371600"/>
            <a:ext cx="6645275" cy="444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组合 31"/>
          <p:cNvGrpSpPr/>
          <p:nvPr/>
        </p:nvGrpSpPr>
        <p:grpSpPr>
          <a:xfrm>
            <a:off x="623392" y="404664"/>
            <a:ext cx="2913401" cy="583565"/>
            <a:chOff x="623392" y="404664"/>
            <a:chExt cx="2913401" cy="583565"/>
          </a:xfrm>
        </p:grpSpPr>
        <p:grpSp>
          <p:nvGrpSpPr>
            <p:cNvPr id="3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5" name="111-1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6" name="111-2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1321913" y="404664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实体联系图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#90587;#104864;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"/>
</p:tagLst>
</file>

<file path=ppt/tags/tag59.xml><?xml version="1.0" encoding="utf-8"?>
<p:tagLst xmlns:p="http://schemas.openxmlformats.org/presentationml/2006/main">
  <p:tag name="TOP" val="196.68"/>
  <p:tag name="LEFT" val="240.78"/>
  <p:tag name="WIDTH" val="561.22"/>
  <p:tag name="HEIGHT" val="109.132"/>
  <p:tag name="ADJUSTMENTS" val="7.370773"/>
  <p:tag name="SHADOWBLUR" val="3.305984"/>
  <p:tag name="SHADOWOFFSETX" val="1.518273E-16"/>
  <p:tag name="SHADOWOFFSETY" val="2.479527"/>
  <p:tag name="SHADOWSIZE" val="100"/>
  <p:tag name="LINEWEIGHT" val="1.5"/>
  <p:tag name="SHAPEREFLECTION" val="-2.147484E+09"/>
  <p:tag name="SHAPEGLOW" val="0"/>
  <p:tag name="SOFTEDGE" val="0"/>
  <p:tag name="FONTSIZE" val="12.05"/>
  <p:tag name="MARGINBOTTOM" val="2.41"/>
  <p:tag name="MARGINLEFT" val="4.820158"/>
  <p:tag name="MARGINRIGHT" val="4.820158"/>
  <p:tag name="MARGINTOP" val="2.41"/>
  <p:tag name="LINERULEAFTER" val="0"/>
  <p:tag name="TEXTREFLECTION" val="0"/>
  <p:tag name="TEXTGLOW" val="0"/>
</p:tagLst>
</file>

<file path=ppt/tags/tag6.xml><?xml version="1.0" encoding="utf-8"?>
<p:tagLst xmlns:p="http://schemas.openxmlformats.org/presentationml/2006/main">
  <p:tag name="KSO_WM_UNIT_SUBTYPE" val="a"/>
  <p:tag name="KSO_WM_UNIT_PRESET_TEXT" val="点击输入本栏的具体文字，简明说明分项内容。作为概念的解说，请根据您的具体内容酌情进行修改，以便于让阅读者更容易理解您所提及的内容和更好地展示您的观点。"/>
  <p:tag name="KSO_WM_UNIT_NOCLEAR" val="0"/>
  <p:tag name="KSO_WM_UNIT_VALUE" val="147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229_1*f*1"/>
  <p:tag name="KSO_WM_TEMPLATE_CATEGORY" val="diagram"/>
  <p:tag name="KSO_WM_TEMPLATE_INDEX" val="20201229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SHADOWSIZE" val="98"/>
</p:tagLst>
</file>

<file path=ppt/tags/tag61.xml><?xml version="1.0" encoding="utf-8"?>
<p:tagLst xmlns:p="http://schemas.openxmlformats.org/presentationml/2006/main">
  <p:tag name="TEXTSHADOWSIZE" val="100"/>
</p:tagLst>
</file>

<file path=ppt/tags/tag62.xml><?xml version="1.0" encoding="utf-8"?>
<p:tagLst xmlns:p="http://schemas.openxmlformats.org/presentationml/2006/main">
  <p:tag name="TOP" val="196.68"/>
  <p:tag name="LEFT" val="240.78"/>
  <p:tag name="WIDTH" val="561.22"/>
  <p:tag name="HEIGHT" val="109.132"/>
  <p:tag name="ADJUSTMENTS" val="7.370773"/>
  <p:tag name="SHADOWBLUR" val="3.305984"/>
  <p:tag name="SHADOWOFFSETX" val="1.518273E-16"/>
  <p:tag name="SHADOWOFFSETY" val="2.479527"/>
  <p:tag name="SHADOWSIZE" val="100"/>
  <p:tag name="LINEWEIGHT" val="1.5"/>
  <p:tag name="SHAPEREFLECTION" val="-2.147484E+09"/>
  <p:tag name="SHAPEGLOW" val="0"/>
  <p:tag name="SOFTEDGE" val="0"/>
  <p:tag name="FONTSIZE" val="12.05"/>
  <p:tag name="MARGINBOTTOM" val="2.41"/>
  <p:tag name="MARGINLEFT" val="4.820158"/>
  <p:tag name="MARGINRIGHT" val="4.820158"/>
  <p:tag name="MARGINTOP" val="2.41"/>
  <p:tag name="LINERULEAFTER" val="0"/>
  <p:tag name="TEXTREFLECTION" val="0"/>
  <p:tag name="TEXTGLOW" val="0"/>
</p:tagLst>
</file>

<file path=ppt/tags/tag63.xml><?xml version="1.0" encoding="utf-8"?>
<p:tagLst xmlns:p="http://schemas.openxmlformats.org/presentationml/2006/main">
  <p:tag name="SHADOWSIZE" val="98"/>
</p:tagLst>
</file>

<file path=ppt/tags/tag64.xml><?xml version="1.0" encoding="utf-8"?>
<p:tagLst xmlns:p="http://schemas.openxmlformats.org/presentationml/2006/main">
  <p:tag name="TEXTSHADOWSIZE" val="100"/>
</p:tagLst>
</file>

<file path=ppt/tags/tag65.xml><?xml version="1.0" encoding="utf-8"?>
<p:tagLst xmlns:p="http://schemas.openxmlformats.org/presentationml/2006/main">
  <p:tag name="TOP" val="196.68"/>
  <p:tag name="LEFT" val="240.78"/>
  <p:tag name="WIDTH" val="561.22"/>
  <p:tag name="HEIGHT" val="109.132"/>
  <p:tag name="ADJUSTMENTS" val="7.370773"/>
  <p:tag name="SHADOWBLUR" val="3.305984"/>
  <p:tag name="SHADOWOFFSETX" val="1.518273E-16"/>
  <p:tag name="SHADOWOFFSETY" val="2.479527"/>
  <p:tag name="SHADOWSIZE" val="100"/>
  <p:tag name="LINEWEIGHT" val="1.5"/>
  <p:tag name="SHAPEREFLECTION" val="-2.147484E+09"/>
  <p:tag name="SHAPEGLOW" val="0"/>
  <p:tag name="SOFTEDGE" val="0"/>
  <p:tag name="FONTSIZE" val="12.05"/>
  <p:tag name="MARGINBOTTOM" val="2.41"/>
  <p:tag name="MARGINLEFT" val="4.820158"/>
  <p:tag name="MARGINRIGHT" val="4.820158"/>
  <p:tag name="MARGINTOP" val="2.41"/>
  <p:tag name="LINERULEAFTER" val="0"/>
  <p:tag name="TEXTREFLECTION" val="0"/>
  <p:tag name="TEXTGLOW" val="0"/>
</p:tagLst>
</file>

<file path=ppt/tags/tag66.xml><?xml version="1.0" encoding="utf-8"?>
<p:tagLst xmlns:p="http://schemas.openxmlformats.org/presentationml/2006/main">
  <p:tag name="SHADOWSIZE" val="98"/>
</p:tagLst>
</file>

<file path=ppt/tags/tag67.xml><?xml version="1.0" encoding="utf-8"?>
<p:tagLst xmlns:p="http://schemas.openxmlformats.org/presentationml/2006/main">
  <p:tag name="TEXTSHADOWSIZE" val="100"/>
</p:tagLst>
</file>

<file path=ppt/tags/tag68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#90587;#104864;"/>
</p:tagLst>
</file>

<file path=ppt/tags/tag69.xml><?xml version="1.0" encoding="utf-8"?>
<p:tagLst xmlns:p="http://schemas.openxmlformats.org/presentationml/2006/main">
  <p:tag name="AS_NET" val="4.0.30319.42000"/>
  <p:tag name="AS_OS" val="Microsoft Windows NT 6.2.9200.0"/>
  <p:tag name="AS_RELEASE_DATE" val="2021.06.14"/>
  <p:tag name="AS_TITLE" val="Aspose.Slides for .NET 4.0 Client Profile"/>
  <p:tag name="AS_VERSION" val="21.6"/>
  <p:tag name="KSO_WPP_MARK_KEY" val="52aa0140-05d7-4848-8e01-a22dbf3f254f"/>
  <p:tag name="COMMONDATA" val="eyJoZGlkIjoiMmIzOGVkOGYzYmQwNTMxYzQwOWVkMzI0ODEwNDQ0ZGIifQ=="/>
  <p:tag name="commondata" val="eyJoZGlkIjoiMTQ2ZjMyNDczYmM1MzBhNjE4NjM2NjQyMWU5ZDg5NDc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229_1*i*1"/>
  <p:tag name="KSO_WM_TEMPLATE_CATEGORY" val="diagram"/>
  <p:tag name="KSO_WM_TEMPLATE_INDEX" val="20201229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精选配色-PPTanli.com">
      <a:dk1>
        <a:srgbClr val="000000"/>
      </a:dk1>
      <a:lt1>
        <a:srgbClr val="FFFFFF"/>
      </a:lt1>
      <a:dk2>
        <a:srgbClr val="191919"/>
      </a:dk2>
      <a:lt2>
        <a:srgbClr val="F8F8F8"/>
      </a:lt2>
      <a:accent1>
        <a:srgbClr val="02669C"/>
      </a:accent1>
      <a:accent2>
        <a:srgbClr val="9D9D9B"/>
      </a:accent2>
      <a:accent3>
        <a:srgbClr val="02669C"/>
      </a:accent3>
      <a:accent4>
        <a:srgbClr val="9D9D9B"/>
      </a:accent4>
      <a:accent5>
        <a:srgbClr val="02669C"/>
      </a:accent5>
      <a:accent6>
        <a:srgbClr val="9D9D9B"/>
      </a:accent6>
      <a:hlink>
        <a:srgbClr val="0563C1"/>
      </a:hlink>
      <a:folHlink>
        <a:srgbClr val="954F72"/>
      </a:folHlink>
    </a:clrScheme>
    <a:fontScheme name="阿里巴巴字体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2521</Words>
  <Application>WPS 演示</Application>
  <PresentationFormat>宽屏</PresentationFormat>
  <Paragraphs>219</Paragraphs>
  <Slides>23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思源黑体 CN Regular</vt:lpstr>
      <vt:lpstr>黑体</vt:lpstr>
      <vt:lpstr>Wingdings</vt:lpstr>
      <vt:lpstr>阿里巴巴普惠体</vt:lpstr>
      <vt:lpstr>Times New Roman</vt:lpstr>
      <vt:lpstr>MiSans</vt:lpstr>
      <vt:lpstr>OPPOSans R</vt:lpstr>
      <vt:lpstr>等线</vt:lpstr>
      <vt:lpstr>Century Gothic</vt:lpstr>
      <vt:lpstr>江城黑体 300W</vt:lpstr>
      <vt:lpstr>江城黑体 700W</vt:lpstr>
      <vt:lpstr>MiSans</vt:lpstr>
      <vt:lpstr>微软雅黑</vt:lpstr>
      <vt:lpstr>Arial Unicode MS</vt:lpstr>
      <vt:lpstr>Segoe Print</vt:lpstr>
      <vt:lpstr>阿里巴巴普惠体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Jack Teng</dc:creator>
  <cp:lastModifiedBy>锋</cp:lastModifiedBy>
  <cp:revision>10</cp:revision>
  <cp:lastPrinted>2022-03-09T14:02:00Z</cp:lastPrinted>
  <dcterms:created xsi:type="dcterms:W3CDTF">2022-03-09T06:02:00Z</dcterms:created>
  <dcterms:modified xsi:type="dcterms:W3CDTF">2023-12-04T14:19:40Z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A9993BC3EB844BA58277280108BE9B38_12</vt:lpwstr>
  </property>
  <property fmtid="{D5CDD505-2E9C-101B-9397-08002B2CF9AE}" pid="3" name="KSOProductBuildVer">
    <vt:lpwstr>2052-12.1.0.15712</vt:lpwstr>
  </property>
</Properties>
</file>